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59" r:id="rId3"/>
    <p:sldId id="262" r:id="rId4"/>
    <p:sldId id="271" r:id="rId5"/>
    <p:sldId id="272" r:id="rId6"/>
    <p:sldId id="279" r:id="rId7"/>
    <p:sldId id="260" r:id="rId8"/>
    <p:sldId id="257" r:id="rId9"/>
    <p:sldId id="263" r:id="rId10"/>
    <p:sldId id="264" r:id="rId11"/>
    <p:sldId id="265" r:id="rId12"/>
    <p:sldId id="266" r:id="rId13"/>
    <p:sldId id="267" r:id="rId14"/>
    <p:sldId id="273" r:id="rId15"/>
    <p:sldId id="268" r:id="rId16"/>
    <p:sldId id="269" r:id="rId17"/>
    <p:sldId id="270" r:id="rId18"/>
    <p:sldId id="275" r:id="rId19"/>
    <p:sldId id="274" r:id="rId20"/>
    <p:sldId id="276" r:id="rId21"/>
    <p:sldId id="277" r:id="rId22"/>
    <p:sldId id="278" r:id="rId23"/>
  </p:sldIdLst>
  <p:sldSz cx="12192000" cy="6858000"/>
  <p:notesSz cx="6858000" cy="9144000"/>
  <p:embeddedFontLst>
    <p:embeddedFont>
      <p:font typeface="Century Gothic" pitchFamily="34" charset="0"/>
      <p:regular r:id="rId24"/>
      <p:bold r:id="rId25"/>
      <p:italic r:id="rId26"/>
      <p:boldItalic r:id="rId27"/>
    </p:embeddedFont>
    <p:embeddedFont>
      <p:font typeface="Arial Black" pitchFamily="34" charset="0"/>
      <p:bold r:id="rId28"/>
    </p:embeddedFont>
    <p:embeddedFont>
      <p:font typeface="Berlin Sans FB Demi" pitchFamily="34" charset="0"/>
      <p:bold r:id="rId29"/>
    </p:embeddedFont>
    <p:embeddedFont>
      <p:font typeface="Broadway" pitchFamily="82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4665"/>
    <a:srgbClr val="F04F76"/>
    <a:srgbClr val="F37C8F"/>
    <a:srgbClr val="FBD1D2"/>
    <a:srgbClr val="7C55A5"/>
    <a:srgbClr val="D0CEE6"/>
    <a:srgbClr val="5D429F"/>
    <a:srgbClr val="EB1F22"/>
    <a:srgbClr val="B772AD"/>
    <a:srgbClr val="F9B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-56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1649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74215" y="0"/>
            <a:ext cx="12266215" cy="70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64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12" Type="http://schemas.openxmlformats.org/officeDocument/2006/relationships/image" Target="../media/image27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3.png"/><Relationship Id="rId5" Type="http://schemas.openxmlformats.org/officeDocument/2006/relationships/image" Target="../media/image22.png"/><Relationship Id="rId10" Type="http://schemas.openxmlformats.org/officeDocument/2006/relationships/image" Target="../media/image2.png"/><Relationship Id="rId4" Type="http://schemas.openxmlformats.org/officeDocument/2006/relationships/image" Target="../media/image17.png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9.wav"/><Relationship Id="rId5" Type="http://schemas.openxmlformats.org/officeDocument/2006/relationships/audio" Target="../media/audio8.wav"/><Relationship Id="rId4" Type="http://schemas.openxmlformats.org/officeDocument/2006/relationships/audio" Target="../media/audio7.wa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7" Type="http://schemas.openxmlformats.org/officeDocument/2006/relationships/image" Target="../media/image3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audio" Target="../media/audio4.wav"/><Relationship Id="rId10" Type="http://schemas.openxmlformats.org/officeDocument/2006/relationships/image" Target="../media/image11.png"/><Relationship Id="rId4" Type="http://schemas.openxmlformats.org/officeDocument/2006/relationships/audio" Target="../media/audio3.wav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4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8158170" y="4859453"/>
            <a:ext cx="2684839" cy="48848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/>
          <a:p>
            <a:pPr algn="ctr" eaLnBrk="0" hangingPunct="0">
              <a:spcBef>
                <a:spcPct val="20000"/>
              </a:spcBef>
            </a:pPr>
            <a:r>
              <a:rPr kumimoji="1" lang="en-US" altLang="zh-CN" sz="3200" b="1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Lesson 2</a:t>
            </a:r>
            <a:endParaRPr kumimoji="1" lang="zh-CN" altLang="en-US" sz="3200" b="1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5" name="MH_SubTitle_3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1501670" y="1257951"/>
            <a:ext cx="2133600" cy="592950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3200" dirty="0">
                <a:solidFill>
                  <a:srgbClr val="002060"/>
                </a:solidFill>
                <a:latin typeface="Arial Black" panose="020B0A040201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Unit 12</a:t>
            </a:r>
            <a:endParaRPr lang="zh-CN" altLang="en-US" sz="3200" dirty="0">
              <a:solidFill>
                <a:srgbClr val="002060"/>
              </a:solidFill>
              <a:latin typeface="Arial Black" panose="020B0A040201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6" name="MH_SubTitle_4"/>
          <p:cNvSpPr>
            <a:spLocks noChangeArrowheads="1"/>
          </p:cNvSpPr>
          <p:nvPr>
            <p:custDataLst>
              <p:tags r:id="rId3"/>
            </p:custDataLst>
          </p:nvPr>
        </p:nvSpPr>
        <p:spPr bwMode="gray">
          <a:xfrm>
            <a:off x="708338" y="2426732"/>
            <a:ext cx="10882647" cy="2041731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Don’t ride your bike </a:t>
            </a:r>
          </a:p>
          <a:p>
            <a:pPr lvl="0" algn="ctr">
              <a:buNone/>
            </a:pPr>
            <a:r>
              <a:rPr lang="en-US" altLang="zh-CN" sz="7200" b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too fast</a:t>
            </a:r>
            <a:endParaRPr lang="zh-CN" altLang="en-US" sz="7200" b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1819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" grpId="0"/>
          <p:bldP spid="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accel="4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125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12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6" presetID="2" presetClass="entr" presetSubtype="2" accel="4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5" grpId="0"/>
          <p:bldP spid="6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783414" y="4945003"/>
            <a:ext cx="34291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 with the stove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507971" y="5558913"/>
            <a:ext cx="19800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get a burn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0910" y="703041"/>
            <a:ext cx="4197090" cy="4081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35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6385341" y="4945003"/>
            <a:ext cx="22252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ride too fast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18304" y="5558913"/>
            <a:ext cx="2959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63031" t="15625" r="12957" b="50000"/>
          <a:stretch/>
        </p:blipFill>
        <p:spPr>
          <a:xfrm rot="20087430">
            <a:off x="4130271" y="1048806"/>
            <a:ext cx="4244770" cy="3416523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0362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789826" y="4945003"/>
            <a:ext cx="34163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run down the stairs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271085" y="5558913"/>
            <a:ext cx="28729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4401" y="1089797"/>
            <a:ext cx="3527829" cy="3340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70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1015216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1891769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4521428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693" y="3644875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o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46" y="2768322"/>
            <a:ext cx="731520" cy="73152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489658" y="1130841"/>
            <a:ext cx="330571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What is he doing?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23440" y="1995919"/>
            <a:ext cx="38988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He is _______________.</a:t>
            </a:r>
          </a:p>
        </p:txBody>
      </p:sp>
      <p:sp>
        <p:nvSpPr>
          <p:cNvPr id="6" name="Rectangle 5"/>
          <p:cNvSpPr/>
          <p:nvPr/>
        </p:nvSpPr>
        <p:spPr>
          <a:xfrm>
            <a:off x="2489658" y="2872472"/>
            <a:ext cx="37994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He shouldn't do that!</a:t>
            </a:r>
          </a:p>
        </p:txBody>
      </p:sp>
      <p:sp>
        <p:nvSpPr>
          <p:cNvPr id="9" name="Rectangle 8"/>
          <p:cNvSpPr/>
          <p:nvPr/>
        </p:nvSpPr>
        <p:spPr>
          <a:xfrm>
            <a:off x="3052171" y="3853175"/>
            <a:ext cx="77300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Why shouldn't he ________________________?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89658" y="4762753"/>
            <a:ext cx="5836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Because he may ______________.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19347" y="326351"/>
            <a:ext cx="1638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3. Let’s talk.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355609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646" y="1361450"/>
            <a:ext cx="1043659" cy="860687"/>
          </a:xfrm>
          <a:prstGeom prst="roundRect">
            <a:avLst>
              <a:gd name="adj" fmla="val 13592"/>
            </a:avLst>
          </a:prstGeom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296" y="324214"/>
            <a:ext cx="685958" cy="902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9075" y="358671"/>
            <a:ext cx="936645" cy="8544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09093" y="431257"/>
            <a:ext cx="1078586" cy="94041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27"/>
          <a:stretch/>
        </p:blipFill>
        <p:spPr>
          <a:xfrm>
            <a:off x="7072755" y="472101"/>
            <a:ext cx="569124" cy="8119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49972" y="1691417"/>
            <a:ext cx="840218" cy="11529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t="2777" b="1"/>
          <a:stretch/>
        </p:blipFill>
        <p:spPr>
          <a:xfrm>
            <a:off x="10108789" y="3817748"/>
            <a:ext cx="1042471" cy="858917"/>
          </a:xfrm>
          <a:prstGeom prst="roundRect">
            <a:avLst>
              <a:gd name="adj" fmla="val 11701"/>
            </a:avLst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9521" y="4849258"/>
            <a:ext cx="1164001" cy="112659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1287" y="3907338"/>
            <a:ext cx="792503" cy="128252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19908" y="4507674"/>
            <a:ext cx="827935" cy="115388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5430804" y="5153894"/>
            <a:ext cx="1170850" cy="821956"/>
          </a:xfrm>
          <a:prstGeom prst="roundRect">
            <a:avLst>
              <a:gd name="adj" fmla="val 12342"/>
            </a:avLst>
          </a:prstGeom>
        </p:spPr>
      </p:pic>
      <p:cxnSp>
        <p:nvCxnSpPr>
          <p:cNvPr id="17" name="Straight Arrow Connector 16"/>
          <p:cNvCxnSpPr/>
          <p:nvPr/>
        </p:nvCxnSpPr>
        <p:spPr>
          <a:xfrm flipH="1" flipV="1">
            <a:off x="1829631" y="2054764"/>
            <a:ext cx="1662542" cy="641240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246778" y="1537322"/>
            <a:ext cx="787211" cy="9009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38" idx="2"/>
          </p:cNvCxnSpPr>
          <p:nvPr/>
        </p:nvCxnSpPr>
        <p:spPr>
          <a:xfrm flipH="1" flipV="1">
            <a:off x="5283136" y="1372249"/>
            <a:ext cx="21134" cy="1004101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3" idx="3"/>
            <a:endCxn id="41" idx="2"/>
          </p:cNvCxnSpPr>
          <p:nvPr/>
        </p:nvCxnSpPr>
        <p:spPr>
          <a:xfrm flipV="1">
            <a:off x="7154194" y="1604576"/>
            <a:ext cx="203123" cy="755564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endCxn id="47" idx="1"/>
          </p:cNvCxnSpPr>
          <p:nvPr/>
        </p:nvCxnSpPr>
        <p:spPr>
          <a:xfrm flipV="1">
            <a:off x="8212753" y="1620469"/>
            <a:ext cx="696340" cy="779295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3" idx="11"/>
          </p:cNvCxnSpPr>
          <p:nvPr/>
        </p:nvCxnSpPr>
        <p:spPr>
          <a:xfrm flipV="1">
            <a:off x="8915658" y="2643069"/>
            <a:ext cx="1171214" cy="235597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588888" y="2238231"/>
            <a:ext cx="1470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Climb a tree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829631" y="1137212"/>
            <a:ext cx="23028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Run down the stairs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356568" y="972139"/>
            <a:ext cx="1853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Touch the stove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298758" y="1204466"/>
            <a:ext cx="2117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Play with matches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8909093" y="1266526"/>
            <a:ext cx="1707390" cy="70788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sz="2000" b="1" dirty="0"/>
              <a:t>Ride your bike</a:t>
            </a:r>
          </a:p>
          <a:p>
            <a:pPr algn="ctr"/>
            <a:r>
              <a:rPr lang="en-US" sz="2000" b="1" dirty="0"/>
              <a:t>too fast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10159080" y="2811629"/>
            <a:ext cx="122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/>
              <a:t> Play with</a:t>
            </a:r>
          </a:p>
          <a:p>
            <a:pPr algn="ctr"/>
            <a:r>
              <a:rPr lang="en-US" sz="2000" b="1" dirty="0"/>
              <a:t>the knife</a:t>
            </a:r>
          </a:p>
        </p:txBody>
      </p:sp>
      <p:cxnSp>
        <p:nvCxnSpPr>
          <p:cNvPr id="61" name="Straight Arrow Connector 60"/>
          <p:cNvCxnSpPr>
            <a:stCxn id="3" idx="19"/>
          </p:cNvCxnSpPr>
          <p:nvPr/>
        </p:nvCxnSpPr>
        <p:spPr>
          <a:xfrm flipH="1">
            <a:off x="1710795" y="3502714"/>
            <a:ext cx="1228395" cy="688772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716387" y="3690097"/>
            <a:ext cx="614199" cy="1066189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endCxn id="15" idx="0"/>
          </p:cNvCxnSpPr>
          <p:nvPr/>
        </p:nvCxnSpPr>
        <p:spPr>
          <a:xfrm flipH="1">
            <a:off x="6016229" y="3878218"/>
            <a:ext cx="57578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>
            <a:off x="7573220" y="3629350"/>
            <a:ext cx="825267" cy="1275676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8909093" y="3241521"/>
            <a:ext cx="1176983" cy="11032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548030" y="5189861"/>
            <a:ext cx="18253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arm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503173" y="5775795"/>
            <a:ext cx="17130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Break your leg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11167" y="5975850"/>
            <a:ext cx="19940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Have an accident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025341" y="5914478"/>
            <a:ext cx="13114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Get a burn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976645" y="4684506"/>
            <a:ext cx="14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Cut yourself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770856" y="2273232"/>
            <a:ext cx="6350638" cy="1708104"/>
            <a:chOff x="2973472" y="536332"/>
            <a:chExt cx="6350638" cy="1708104"/>
          </a:xfrm>
        </p:grpSpPr>
        <p:sp>
          <p:nvSpPr>
            <p:cNvPr id="3" name="Freeform 2"/>
            <p:cNvSpPr/>
            <p:nvPr/>
          </p:nvSpPr>
          <p:spPr>
            <a:xfrm>
              <a:off x="2973472" y="536332"/>
              <a:ext cx="6350638" cy="1708104"/>
            </a:xfrm>
            <a:custGeom>
              <a:avLst/>
              <a:gdLst>
                <a:gd name="connsiteX0" fmla="*/ 3788874 w 6214971"/>
                <a:gd name="connsiteY0" fmla="*/ 9 h 3021642"/>
                <a:gd name="connsiteX1" fmla="*/ 4189685 w 6214971"/>
                <a:gd name="connsiteY1" fmla="*/ 93762 h 3021642"/>
                <a:gd name="connsiteX2" fmla="*/ 4284302 w 6214971"/>
                <a:gd name="connsiteY2" fmla="*/ 158620 h 3021642"/>
                <a:gd name="connsiteX3" fmla="*/ 4289698 w 6214971"/>
                <a:gd name="connsiteY3" fmla="*/ 153741 h 3021642"/>
                <a:gd name="connsiteX4" fmla="*/ 4284776 w 6214971"/>
                <a:gd name="connsiteY4" fmla="*/ 158945 h 3021642"/>
                <a:gd name="connsiteX5" fmla="*/ 4291566 w 6214971"/>
                <a:gd name="connsiteY5" fmla="*/ 163599 h 3021642"/>
                <a:gd name="connsiteX6" fmla="*/ 5100466 w 6214971"/>
                <a:gd name="connsiteY6" fmla="*/ 38383 h 3021642"/>
                <a:gd name="connsiteX7" fmla="*/ 5510663 w 6214971"/>
                <a:gd name="connsiteY7" fmla="*/ 379983 h 3021642"/>
                <a:gd name="connsiteX8" fmla="*/ 5512896 w 6214971"/>
                <a:gd name="connsiteY8" fmla="*/ 380593 h 3021642"/>
                <a:gd name="connsiteX9" fmla="*/ 5686344 w 6214971"/>
                <a:gd name="connsiteY9" fmla="*/ 427912 h 3021642"/>
                <a:gd name="connsiteX10" fmla="*/ 6037094 w 6214971"/>
                <a:gd name="connsiteY10" fmla="*/ 711516 h 3021642"/>
                <a:gd name="connsiteX11" fmla="*/ 6013532 w 6214971"/>
                <a:gd name="connsiteY11" fmla="*/ 1071015 h 3021642"/>
                <a:gd name="connsiteX12" fmla="*/ 6185656 w 6214971"/>
                <a:gd name="connsiteY12" fmla="*/ 1620680 h 3021642"/>
                <a:gd name="connsiteX13" fmla="*/ 5379343 w 6214971"/>
                <a:gd name="connsiteY13" fmla="*/ 2101828 h 3021642"/>
                <a:gd name="connsiteX14" fmla="*/ 5090696 w 6214971"/>
                <a:gd name="connsiteY14" fmla="*/ 2514112 h 3021642"/>
                <a:gd name="connsiteX15" fmla="*/ 4107947 w 6214971"/>
                <a:gd name="connsiteY15" fmla="*/ 2564030 h 3021642"/>
                <a:gd name="connsiteX16" fmla="*/ 3405655 w 6214971"/>
                <a:gd name="connsiteY16" fmla="*/ 3003860 h 3021642"/>
                <a:gd name="connsiteX17" fmla="*/ 2373050 w 6214971"/>
                <a:gd name="connsiteY17" fmla="*/ 2735390 h 3021642"/>
                <a:gd name="connsiteX18" fmla="*/ 839157 w 6214971"/>
                <a:gd name="connsiteY18" fmla="*/ 2470136 h 3021642"/>
                <a:gd name="connsiteX19" fmla="*/ 164738 w 6214971"/>
                <a:gd name="connsiteY19" fmla="*/ 2174958 h 3021642"/>
                <a:gd name="connsiteX20" fmla="*/ 308846 w 6214971"/>
                <a:gd name="connsiteY20" fmla="*/ 1776518 h 3021642"/>
                <a:gd name="connsiteX21" fmla="*/ 4538 w 6214971"/>
                <a:gd name="connsiteY21" fmla="*/ 1367731 h 3021642"/>
                <a:gd name="connsiteX22" fmla="*/ 560280 w 6214971"/>
                <a:gd name="connsiteY22" fmla="*/ 1004387 h 3021642"/>
                <a:gd name="connsiteX23" fmla="*/ 565596 w 6214971"/>
                <a:gd name="connsiteY23" fmla="*/ 994808 h 3021642"/>
                <a:gd name="connsiteX24" fmla="*/ 565596 w 6214971"/>
                <a:gd name="connsiteY24" fmla="*/ 994808 h 3021642"/>
                <a:gd name="connsiteX25" fmla="*/ 813151 w 6214971"/>
                <a:gd name="connsiteY25" fmla="*/ 473039 h 3021642"/>
                <a:gd name="connsiteX26" fmla="*/ 2017450 w 6214971"/>
                <a:gd name="connsiteY26" fmla="*/ 353836 h 3021642"/>
                <a:gd name="connsiteX27" fmla="*/ 2017681 w 6214971"/>
                <a:gd name="connsiteY27" fmla="*/ 353616 h 3021642"/>
                <a:gd name="connsiteX28" fmla="*/ 2016731 w 6214971"/>
                <a:gd name="connsiteY28" fmla="*/ 353136 h 3021642"/>
                <a:gd name="connsiteX29" fmla="*/ 2017722 w 6214971"/>
                <a:gd name="connsiteY29" fmla="*/ 353576 h 3021642"/>
                <a:gd name="connsiteX30" fmla="*/ 2123656 w 6214971"/>
                <a:gd name="connsiteY30" fmla="*/ 252566 h 3021642"/>
                <a:gd name="connsiteX31" fmla="*/ 3231662 w 6214971"/>
                <a:gd name="connsiteY31" fmla="*/ 230088 h 3021642"/>
                <a:gd name="connsiteX32" fmla="*/ 3237077 w 6214971"/>
                <a:gd name="connsiteY32" fmla="*/ 224664 h 3021642"/>
                <a:gd name="connsiteX33" fmla="*/ 3315731 w 6214971"/>
                <a:gd name="connsiteY33" fmla="*/ 145888 h 3021642"/>
                <a:gd name="connsiteX34" fmla="*/ 3704790 w 6214971"/>
                <a:gd name="connsiteY34" fmla="*/ 4125 h 3021642"/>
                <a:gd name="connsiteX35" fmla="*/ 3788874 w 6214971"/>
                <a:gd name="connsiteY35" fmla="*/ 9 h 3021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14971" h="3021642">
                  <a:moveTo>
                    <a:pt x="3788874" y="9"/>
                  </a:moveTo>
                  <a:cubicBezTo>
                    <a:pt x="3935406" y="-621"/>
                    <a:pt x="4077158" y="32837"/>
                    <a:pt x="4189685" y="93762"/>
                  </a:cubicBezTo>
                  <a:lnTo>
                    <a:pt x="4284302" y="158620"/>
                  </a:lnTo>
                  <a:lnTo>
                    <a:pt x="4289698" y="153741"/>
                  </a:lnTo>
                  <a:lnTo>
                    <a:pt x="4284776" y="158945"/>
                  </a:lnTo>
                  <a:lnTo>
                    <a:pt x="4291566" y="163599"/>
                  </a:lnTo>
                  <a:cubicBezTo>
                    <a:pt x="4490127" y="8809"/>
                    <a:pt x="4818572" y="-42018"/>
                    <a:pt x="5100466" y="38383"/>
                  </a:cubicBezTo>
                  <a:cubicBezTo>
                    <a:pt x="5315263" y="99628"/>
                    <a:pt x="5469284" y="227850"/>
                    <a:pt x="5510663" y="379983"/>
                  </a:cubicBezTo>
                  <a:lnTo>
                    <a:pt x="5512896" y="380593"/>
                  </a:lnTo>
                  <a:lnTo>
                    <a:pt x="5686344" y="427912"/>
                  </a:lnTo>
                  <a:cubicBezTo>
                    <a:pt x="5850458" y="489452"/>
                    <a:pt x="5976750" y="589866"/>
                    <a:pt x="6037094" y="711516"/>
                  </a:cubicBezTo>
                  <a:cubicBezTo>
                    <a:pt x="6095571" y="829252"/>
                    <a:pt x="6087238" y="957125"/>
                    <a:pt x="6013532" y="1071015"/>
                  </a:cubicBezTo>
                  <a:cubicBezTo>
                    <a:pt x="6194708" y="1227203"/>
                    <a:pt x="6258070" y="1429674"/>
                    <a:pt x="6185656" y="1620680"/>
                  </a:cubicBezTo>
                  <a:cubicBezTo>
                    <a:pt x="6089393" y="1874608"/>
                    <a:pt x="5770718" y="2064774"/>
                    <a:pt x="5379343" y="2101828"/>
                  </a:cubicBezTo>
                  <a:cubicBezTo>
                    <a:pt x="5377475" y="2260324"/>
                    <a:pt x="5272160" y="2410639"/>
                    <a:pt x="5090696" y="2514112"/>
                  </a:cubicBezTo>
                  <a:cubicBezTo>
                    <a:pt x="4814980" y="2671349"/>
                    <a:pt x="4416708" y="2691554"/>
                    <a:pt x="4107947" y="2564030"/>
                  </a:cubicBezTo>
                  <a:cubicBezTo>
                    <a:pt x="4008091" y="2783071"/>
                    <a:pt x="3740709" y="2950516"/>
                    <a:pt x="3405655" y="3003860"/>
                  </a:cubicBezTo>
                  <a:cubicBezTo>
                    <a:pt x="3010831" y="3066713"/>
                    <a:pt x="2598766" y="2959605"/>
                    <a:pt x="2373050" y="2735390"/>
                  </a:cubicBezTo>
                  <a:cubicBezTo>
                    <a:pt x="1840296" y="2948209"/>
                    <a:pt x="1148349" y="2828585"/>
                    <a:pt x="839157" y="2470136"/>
                  </a:cubicBezTo>
                  <a:cubicBezTo>
                    <a:pt x="535424" y="2493697"/>
                    <a:pt x="250226" y="2368900"/>
                    <a:pt x="164738" y="2174958"/>
                  </a:cubicBezTo>
                  <a:cubicBezTo>
                    <a:pt x="102813" y="2034641"/>
                    <a:pt x="157554" y="1883207"/>
                    <a:pt x="308846" y="1776518"/>
                  </a:cubicBezTo>
                  <a:cubicBezTo>
                    <a:pt x="94193" y="1692831"/>
                    <a:pt x="-25347" y="1532238"/>
                    <a:pt x="4538" y="1367731"/>
                  </a:cubicBezTo>
                  <a:cubicBezTo>
                    <a:pt x="39595" y="1175117"/>
                    <a:pt x="270340" y="1024242"/>
                    <a:pt x="560280" y="1004387"/>
                  </a:cubicBezTo>
                  <a:lnTo>
                    <a:pt x="565596" y="994808"/>
                  </a:lnTo>
                  <a:lnTo>
                    <a:pt x="565596" y="994808"/>
                  </a:lnTo>
                  <a:cubicBezTo>
                    <a:pt x="526660" y="805131"/>
                    <a:pt x="617463" y="613846"/>
                    <a:pt x="813151" y="473039"/>
                  </a:cubicBezTo>
                  <a:cubicBezTo>
                    <a:pt x="1122344" y="250642"/>
                    <a:pt x="1623632" y="201073"/>
                    <a:pt x="2017450" y="353836"/>
                  </a:cubicBezTo>
                  <a:lnTo>
                    <a:pt x="2017681" y="353616"/>
                  </a:lnTo>
                  <a:lnTo>
                    <a:pt x="2016731" y="353136"/>
                  </a:lnTo>
                  <a:lnTo>
                    <a:pt x="2017722" y="353576"/>
                  </a:lnTo>
                  <a:lnTo>
                    <a:pt x="2123656" y="252566"/>
                  </a:lnTo>
                  <a:cubicBezTo>
                    <a:pt x="2406171" y="42885"/>
                    <a:pt x="2912089" y="21481"/>
                    <a:pt x="3231662" y="230088"/>
                  </a:cubicBezTo>
                  <a:lnTo>
                    <a:pt x="3237077" y="224664"/>
                  </a:lnTo>
                  <a:lnTo>
                    <a:pt x="3315731" y="145888"/>
                  </a:lnTo>
                  <a:cubicBezTo>
                    <a:pt x="3413898" y="69630"/>
                    <a:pt x="3551666" y="18493"/>
                    <a:pt x="3704790" y="4125"/>
                  </a:cubicBezTo>
                  <a:cubicBezTo>
                    <a:pt x="3732878" y="1486"/>
                    <a:pt x="3760963" y="129"/>
                    <a:pt x="3788874" y="9"/>
                  </a:cubicBezTo>
                  <a:close/>
                </a:path>
              </a:pathLst>
            </a:custGeom>
            <a:solidFill>
              <a:srgbClr val="DFFAFD"/>
            </a:solidFill>
            <a:ln w="19050">
              <a:solidFill>
                <a:srgbClr val="00B050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426373" y="1064802"/>
              <a:ext cx="5444836" cy="651164"/>
            </a:xfrm>
            <a:prstGeom prst="roundRect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 shouldn’t _____________?</a:t>
              </a:r>
            </a:p>
            <a:p>
              <a:pPr algn="ctr">
                <a:lnSpc>
                  <a:spcPct val="120000"/>
                </a:lnSpc>
              </a:pPr>
              <a:r>
                <a:rPr lang="en-US" sz="2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Because you _____________.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548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7250" y="932557"/>
            <a:ext cx="10477500" cy="5213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Tony shouldn't play with the knife because it's very ________.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Nam shouldn't climb the ________ because he may fall and break his leg.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Mai shouldn't play with the stove because she may get a ________.</a:t>
            </a:r>
          </a:p>
          <a:p>
            <a:pPr algn="just"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Tom shouldn't ride too fast because he may fall off his bike and break his ________.</a:t>
            </a:r>
          </a:p>
        </p:txBody>
      </p:sp>
      <p:sp>
        <p:nvSpPr>
          <p:cNvPr id="3" name="Rectangle 2"/>
          <p:cNvSpPr/>
          <p:nvPr/>
        </p:nvSpPr>
        <p:spPr>
          <a:xfrm>
            <a:off x="2145806" y="1644134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sharp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431539" y="2305109"/>
            <a:ext cx="10727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6999" y="4176564"/>
            <a:ext cx="13227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burn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81670" y="5466267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arm  </a:t>
            </a:r>
            <a:endParaRPr lang="en-US" sz="32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57250" y="354431"/>
            <a:ext cx="48093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4. Listen and complete with one word.</a:t>
            </a:r>
            <a:endParaRPr lang="en-US" sz="2000" dirty="0"/>
          </a:p>
        </p:txBody>
      </p:sp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5666580" y="354431"/>
            <a:ext cx="365759" cy="36576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851635" y="1753641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4955669" y="3016532"/>
            <a:ext cx="365759" cy="36576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3308029" y="4286071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6431539" y="566536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59986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2 - 4 Listen and complete with one word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2 - 4 Listen and complete with one word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2 - 4 Listen and complete with one word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2 - 4 Listen and complete with one word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5 Tập 2 - Unit 12 Don’t ride your bike too fast! - Lesson 2 - 4 Listen and complete with one word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55045" y="310634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 Read and complete.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255024" y="1925602"/>
            <a:ext cx="9938331" cy="39333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What are you holding in your hand?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A (1)  ______.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Oh, no. It's dangerous. (2)  ______  play with it!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(3)   ______  shouldn't I play with it?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Tom: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Because you may cut (4)  ________.</a:t>
            </a:r>
          </a:p>
          <a:p>
            <a:pPr>
              <a:lnSpc>
                <a:spcPct val="130000"/>
              </a:lnSpc>
            </a:pPr>
            <a:r>
              <a:rPr lang="en-US" sz="3200" b="1" dirty="0">
                <a:solidFill>
                  <a:srgbClr val="002060"/>
                </a:solidFill>
                <a:latin typeface="Helvetica Neue"/>
              </a:rPr>
              <a:t>Phong: </a:t>
            </a:r>
            <a:r>
              <a:rPr lang="en-US" sz="3200" dirty="0">
                <a:solidFill>
                  <a:srgbClr val="002060"/>
                </a:solidFill>
                <a:latin typeface="Helvetica Neue"/>
              </a:rPr>
              <a:t>I can (5) ______  that. Thank you, Tom.</a:t>
            </a:r>
            <a:endParaRPr lang="en-US" sz="3200" b="0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52411" y="2699025"/>
            <a:ext cx="10246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knife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410499" y="3329690"/>
            <a:ext cx="10887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Don't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16594" y="3976538"/>
            <a:ext cx="9428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223664" y="4620096"/>
            <a:ext cx="15840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yourself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684153" y="5242912"/>
            <a:ext cx="7857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see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6854040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C00000"/>
                </a:solidFill>
                <a:latin typeface="Helvetica Neue"/>
              </a:rPr>
              <a:t>Don't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807752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see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946616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knife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92904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yourself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900328" y="948842"/>
            <a:ext cx="1920240" cy="711875"/>
          </a:xfrm>
          <a:prstGeom prst="roundRect">
            <a:avLst>
              <a:gd name="adj" fmla="val 50000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Why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3129566" y="115909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6969951" y="115909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098096" y="1144309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187261" y="1130914"/>
            <a:ext cx="1554587" cy="34772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0447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968" y="705926"/>
            <a:ext cx="9784838" cy="55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48593" y="336594"/>
            <a:ext cx="164032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play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830945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46210" y="3096358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590" y="3096358"/>
            <a:ext cx="2279275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2214" y="3096358"/>
            <a:ext cx="2297317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880" y="3096358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pic>
        <p:nvPicPr>
          <p:cNvPr id="13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" t="9542" r="78635" b="68603"/>
          <a:stretch/>
        </p:blipFill>
        <p:spPr bwMode="auto">
          <a:xfrm>
            <a:off x="960938" y="1514392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1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31738" r="78440" b="46407"/>
          <a:stretch/>
        </p:blipFill>
        <p:spPr bwMode="auto">
          <a:xfrm>
            <a:off x="3123598" y="1469005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5" t="76131" r="77856" b="2014"/>
          <a:stretch/>
        </p:blipFill>
        <p:spPr bwMode="auto">
          <a:xfrm>
            <a:off x="7397045" y="1463591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9"/>
          <a:srcRect l="5272" t="6067" r="579" b="3104"/>
          <a:stretch/>
        </p:blipFill>
        <p:spPr>
          <a:xfrm>
            <a:off x="5342326" y="1514392"/>
            <a:ext cx="1911350" cy="1168400"/>
          </a:xfrm>
          <a:prstGeom prst="rect">
            <a:avLst/>
          </a:prstGeom>
        </p:spPr>
      </p:pic>
      <p:pic>
        <p:nvPicPr>
          <p:cNvPr id="20" name="Picture 2" descr="https://s.sachmem.vn/public/images/TA5T2SHS/U12-L2-6-1-a4e1a1339bbbe6a262736da3e048852f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39" t="53756" r="2202" b="24389"/>
          <a:stretch/>
        </p:blipFill>
        <p:spPr bwMode="auto">
          <a:xfrm>
            <a:off x="9483515" y="1469005"/>
            <a:ext cx="1943100" cy="1219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1272517" y="5019673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84690" y="4804230"/>
            <a:ext cx="164333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1C70B4"/>
                </a:solidFill>
              </a:rPr>
              <a:t>play with </a:t>
            </a:r>
          </a:p>
          <a:p>
            <a:pPr algn="ctr"/>
            <a:r>
              <a:rPr lang="en-US" sz="2800" b="1" dirty="0">
                <a:solidFill>
                  <a:srgbClr val="1C70B4"/>
                </a:solidFill>
              </a:rPr>
              <a:t>matches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57598" y="4921660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483515" y="4921660"/>
            <a:ext cx="17012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D32840"/>
                </a:solidFill>
              </a:rPr>
              <a:t>get a burn</a:t>
            </a:r>
          </a:p>
        </p:txBody>
      </p:sp>
      <p:sp>
        <p:nvSpPr>
          <p:cNvPr id="25" name="3"/>
          <p:cNvSpPr/>
          <p:nvPr/>
        </p:nvSpPr>
        <p:spPr>
          <a:xfrm>
            <a:off x="5351578" y="1422728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1"/>
          <p:cNvSpPr/>
          <p:nvPr/>
        </p:nvSpPr>
        <p:spPr>
          <a:xfrm>
            <a:off x="1048423" y="1460828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2"/>
          <p:cNvSpPr/>
          <p:nvPr/>
        </p:nvSpPr>
        <p:spPr>
          <a:xfrm>
            <a:off x="3164600" y="1422728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4"/>
          <p:cNvSpPr/>
          <p:nvPr/>
        </p:nvSpPr>
        <p:spPr>
          <a:xfrm>
            <a:off x="7411338" y="1438130"/>
            <a:ext cx="1861095" cy="1244662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8361737" y="593099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59440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6620" y="3064453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6818" y="3064453"/>
            <a:ext cx="2279275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5926" y="3064453"/>
            <a:ext cx="2297317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310" y="3064453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33659" y="4921659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73918" y="4706216"/>
            <a:ext cx="16737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ride </a:t>
            </a:r>
          </a:p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too fast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07795" y="492165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40778" y="4744316"/>
            <a:ext cx="18149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555"/>
                </a:solidFill>
                <a:latin typeface="Century Gothic" panose="020B0502020202020204" pitchFamily="34" charset="0"/>
              </a:rPr>
              <a:t>fall off </a:t>
            </a:r>
          </a:p>
          <a:p>
            <a:pPr algn="ctr"/>
            <a:r>
              <a:rPr lang="en-US" sz="2800" b="1" dirty="0">
                <a:solidFill>
                  <a:srgbClr val="00A555"/>
                </a:solidFill>
                <a:latin typeface="Century Gothic" panose="020B0502020202020204" pitchFamily="34" charset="0"/>
              </a:rPr>
              <a:t>your bike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5347694" y="1623577"/>
            <a:ext cx="1737360" cy="1085850"/>
            <a:chOff x="3651657" y="1446469"/>
            <a:chExt cx="1790700" cy="1085850"/>
          </a:xfrm>
        </p:grpSpPr>
        <p:sp>
          <p:nvSpPr>
            <p:cNvPr id="37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EDEB64"/>
            </a:solidFill>
            <a:ln w="38100">
              <a:solidFill>
                <a:srgbClr val="F9A4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06163" y="1758073"/>
              <a:ext cx="1538545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ride too fast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115770" y="1623577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811544" y="1623577"/>
            <a:ext cx="1737360" cy="1085850"/>
            <a:chOff x="3651657" y="1446469"/>
            <a:chExt cx="1790700" cy="1085850"/>
          </a:xfrm>
        </p:grpSpPr>
        <p:sp>
          <p:nvSpPr>
            <p:cNvPr id="43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CBE5C2"/>
            </a:solidFill>
            <a:ln w="38100">
              <a:solidFill>
                <a:srgbClr val="64BC3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33901">
              <a:off x="3787322" y="1618703"/>
              <a:ext cx="1380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fall off your bike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83846" y="1623577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579618" y="1623577"/>
            <a:ext cx="1737360" cy="1085850"/>
            <a:chOff x="3651657" y="1446469"/>
            <a:chExt cx="1790700" cy="1085850"/>
          </a:xfrm>
        </p:grpSpPr>
        <p:sp>
          <p:nvSpPr>
            <p:cNvPr id="49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D0CEE6"/>
            </a:solidFill>
            <a:ln w="38100">
              <a:solidFill>
                <a:srgbClr val="7C55A5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33901">
              <a:off x="3773685" y="1616308"/>
              <a:ext cx="1453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5D429F"/>
                  </a:solidFill>
                  <a:latin typeface="Century Gothic" panose="020B0502020202020204" pitchFamily="34" charset="0"/>
                </a:rPr>
                <a:t>run down the stairs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890169" y="1619178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5409553" y="1637971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3193156" y="1638227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9870868" y="1619177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3099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23484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96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VOCABULARY</a:t>
            </a:r>
            <a:endParaRPr lang="zh-CN" altLang="en-US" sz="96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436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38" y="3116707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8600" y="3116707"/>
            <a:ext cx="2279275" cy="28346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889" y="3116707"/>
            <a:ext cx="2297317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8513" y="3116707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33659" y="4921659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7799" y="4820515"/>
            <a:ext cx="2077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5D429F"/>
                </a:solidFill>
                <a:latin typeface="Century Gothic" panose="020B0502020202020204" pitchFamily="34" charset="0"/>
              </a:rPr>
              <a:t>run down the stairs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781932" y="495975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344974" y="4744316"/>
            <a:ext cx="160653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04665"/>
                </a:solidFill>
                <a:latin typeface="Century Gothic" panose="020B0502020202020204" pitchFamily="34" charset="0"/>
              </a:rPr>
              <a:t>break </a:t>
            </a:r>
          </a:p>
          <a:p>
            <a:pPr algn="ctr"/>
            <a:r>
              <a:rPr lang="en-US" sz="2800" b="1" dirty="0">
                <a:solidFill>
                  <a:srgbClr val="F04665"/>
                </a:solidFill>
                <a:latin typeface="Century Gothic" panose="020B0502020202020204" pitchFamily="34" charset="0"/>
              </a:rPr>
              <a:t>your leg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944979" y="1641721"/>
            <a:ext cx="1737360" cy="1085850"/>
            <a:chOff x="3651657" y="1446469"/>
            <a:chExt cx="1790700" cy="1085850"/>
          </a:xfrm>
        </p:grpSpPr>
        <p:sp>
          <p:nvSpPr>
            <p:cNvPr id="34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7C1D9"/>
            </a:solidFill>
            <a:ln w="38100">
              <a:solidFill>
                <a:srgbClr val="F0486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96937" y="1757053"/>
              <a:ext cx="13766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D1131C"/>
                  </a:solidFill>
                  <a:latin typeface="Century Gothic" panose="020B0502020202020204" pitchFamily="34" charset="0"/>
                </a:rPr>
                <a:t>get a burn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542018" y="1641721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141031" y="1641721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5165763" y="1687244"/>
            <a:ext cx="1737360" cy="1085850"/>
            <a:chOff x="3651657" y="1446469"/>
            <a:chExt cx="1790700" cy="1085850"/>
          </a:xfrm>
        </p:grpSpPr>
        <p:sp>
          <p:nvSpPr>
            <p:cNvPr id="49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D0CEE6"/>
            </a:solidFill>
            <a:ln w="38100">
              <a:solidFill>
                <a:srgbClr val="7C55A5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 rot="233901">
              <a:off x="3773685" y="1616308"/>
              <a:ext cx="14534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5D429F"/>
                  </a:solidFill>
                  <a:latin typeface="Century Gothic" panose="020B0502020202020204" pitchFamily="34" charset="0"/>
                </a:rPr>
                <a:t>run down the stairs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457538" y="1641721"/>
            <a:ext cx="1737360" cy="1085850"/>
            <a:chOff x="3651657" y="1446469"/>
            <a:chExt cx="1790700" cy="1085850"/>
          </a:xfrm>
        </p:grpSpPr>
        <p:sp>
          <p:nvSpPr>
            <p:cNvPr id="55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BD1D2"/>
            </a:solidFill>
            <a:ln w="38100">
              <a:solidFill>
                <a:srgbClr val="F37C8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33901">
              <a:off x="3875729" y="1623567"/>
              <a:ext cx="1233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04665"/>
                  </a:solidFill>
                  <a:latin typeface="Century Gothic" panose="020B0502020202020204" pitchFamily="34" charset="0"/>
                </a:rPr>
                <a:t>break your leg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3186196" y="1644581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5214362" y="1664020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9601341" y="1687244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7516862" y="1636813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3099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191841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04" y="3178724"/>
            <a:ext cx="2297317" cy="283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19" y="3178724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97" y="3178724"/>
            <a:ext cx="2279275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171" y="3178724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94130" y="5016909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7799" y="4763365"/>
            <a:ext cx="20778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climb </a:t>
            </a:r>
          </a:p>
          <a:p>
            <a:pPr algn="ctr"/>
            <a:r>
              <a:rPr lang="en-US" sz="2800" b="1" dirty="0">
                <a:solidFill>
                  <a:srgbClr val="ED492D"/>
                </a:solidFill>
                <a:latin typeface="Century Gothic" panose="020B0502020202020204" pitchFamily="34" charset="0"/>
              </a:rPr>
              <a:t>the tree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9082" y="501690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76045" y="4820516"/>
            <a:ext cx="17443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4A8E"/>
                </a:solidFill>
                <a:latin typeface="Century Gothic" panose="020B0502020202020204" pitchFamily="34" charset="0"/>
              </a:rPr>
              <a:t>break </a:t>
            </a:r>
          </a:p>
          <a:p>
            <a:pPr algn="ctr"/>
            <a:r>
              <a:rPr lang="en-US" sz="2800" b="1" dirty="0">
                <a:solidFill>
                  <a:srgbClr val="004A8E"/>
                </a:solidFill>
                <a:latin typeface="Century Gothic" panose="020B0502020202020204" pitchFamily="34" charset="0"/>
              </a:rPr>
              <a:t>your arm</a:t>
            </a:r>
          </a:p>
        </p:txBody>
      </p:sp>
      <p:grpSp>
        <p:nvGrpSpPr>
          <p:cNvPr id="30" name="Group 29"/>
          <p:cNvGrpSpPr/>
          <p:nvPr/>
        </p:nvGrpSpPr>
        <p:grpSpPr>
          <a:xfrm>
            <a:off x="7650687" y="1655269"/>
            <a:ext cx="1737360" cy="1085850"/>
            <a:chOff x="3651657" y="1446469"/>
            <a:chExt cx="1790700" cy="1085850"/>
          </a:xfrm>
        </p:grpSpPr>
        <p:sp>
          <p:nvSpPr>
            <p:cNvPr id="31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92D9F7"/>
            </a:solidFill>
            <a:ln w="38100">
              <a:solidFill>
                <a:srgbClr val="00AFED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948299" y="1627223"/>
              <a:ext cx="122958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4A8E"/>
                  </a:solidFill>
                  <a:latin typeface="Century Gothic" panose="020B0502020202020204" pitchFamily="34" charset="0"/>
                </a:rPr>
                <a:t>break </a:t>
              </a:r>
            </a:p>
            <a:p>
              <a:pPr algn="ctr"/>
              <a:r>
                <a:rPr lang="en-US" b="1" dirty="0">
                  <a:solidFill>
                    <a:srgbClr val="004A8E"/>
                  </a:solidFill>
                  <a:latin typeface="Century Gothic" panose="020B0502020202020204" pitchFamily="34" charset="0"/>
                </a:rPr>
                <a:t>your arm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5424354" y="1655269"/>
            <a:ext cx="1737360" cy="1085850"/>
            <a:chOff x="3651657" y="1446469"/>
            <a:chExt cx="1790700" cy="1085850"/>
          </a:xfrm>
        </p:grpSpPr>
        <p:sp>
          <p:nvSpPr>
            <p:cNvPr id="37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EDEB64"/>
            </a:solidFill>
            <a:ln w="38100">
              <a:solidFill>
                <a:srgbClr val="F9A4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049964" y="1622783"/>
              <a:ext cx="107262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climb </a:t>
              </a:r>
            </a:p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the tree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71688" y="1655269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3198021" y="1655269"/>
            <a:ext cx="1737360" cy="1085850"/>
            <a:chOff x="3651657" y="1446469"/>
            <a:chExt cx="1790700" cy="1085850"/>
          </a:xfrm>
        </p:grpSpPr>
        <p:sp>
          <p:nvSpPr>
            <p:cNvPr id="43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CBE5C2"/>
            </a:solidFill>
            <a:ln w="38100">
              <a:solidFill>
                <a:srgbClr val="64BC3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 rot="233901">
              <a:off x="3787322" y="1618703"/>
              <a:ext cx="138078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fall off your bike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9877020" y="1655269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9925395" y="1650041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5453695" y="1638295"/>
            <a:ext cx="1756394" cy="1117999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947280" y="1650040"/>
            <a:ext cx="1761767" cy="1106254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3238013" y="1671803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8814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189544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704" y="3178724"/>
            <a:ext cx="2297317" cy="283464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6719" y="3178724"/>
            <a:ext cx="2708780" cy="28346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4197" y="3178724"/>
            <a:ext cx="2279275" cy="28346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32171" y="3178724"/>
            <a:ext cx="2369981" cy="283464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582636" y="476250"/>
            <a:ext cx="7026729" cy="6692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2">
              <a:avLst/>
            </a:prstTxWarp>
          </a:bodyPr>
          <a:lstStyle/>
          <a:p>
            <a:pPr algn="ctr"/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MAT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CH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ING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 G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222A35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AM</a:t>
            </a:r>
            <a:r>
              <a:rPr lang="en-US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oadway" panose="04040905080B02020502" pitchFamily="82" charset="0"/>
              </a:rPr>
              <a:t>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87226" y="5094314"/>
            <a:ext cx="1013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ED141D"/>
                </a:solidFill>
              </a:rPr>
              <a:t>Don’t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762183" y="4943626"/>
            <a:ext cx="2077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04665"/>
                </a:solidFill>
                <a:latin typeface="Century Gothic" panose="020B0502020202020204" pitchFamily="34" charset="0"/>
              </a:rPr>
              <a:t>listen to music too loud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839082" y="5016909"/>
            <a:ext cx="1441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A24D"/>
                </a:solidFill>
              </a:rPr>
              <a:t>You may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39356" y="4940426"/>
            <a:ext cx="17556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rgbClr val="D1131C"/>
                </a:solidFill>
                <a:latin typeface="Century Gothic" panose="020B0502020202020204" pitchFamily="34" charset="0"/>
              </a:rPr>
              <a:t>have a </a:t>
            </a:r>
          </a:p>
          <a:p>
            <a:pPr algn="ctr"/>
            <a:r>
              <a:rPr lang="en-US" sz="2400" b="1" dirty="0">
                <a:solidFill>
                  <a:srgbClr val="D1131C"/>
                </a:solidFill>
                <a:latin typeface="Century Gothic" panose="020B0502020202020204" pitchFamily="34" charset="0"/>
              </a:rPr>
              <a:t>headache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1025256" y="1659425"/>
            <a:ext cx="1737360" cy="1085850"/>
            <a:chOff x="3651657" y="1446469"/>
            <a:chExt cx="1790700" cy="1085850"/>
          </a:xfrm>
        </p:grpSpPr>
        <p:sp>
          <p:nvSpPr>
            <p:cNvPr id="34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7C1D9"/>
            </a:solidFill>
            <a:ln w="38100">
              <a:solidFill>
                <a:srgbClr val="F0486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827899" y="1580604"/>
              <a:ext cx="140141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D1131C"/>
                  </a:solidFill>
                  <a:latin typeface="Century Gothic" panose="020B0502020202020204" pitchFamily="34" charset="0"/>
                </a:rPr>
                <a:t>have a </a:t>
              </a:r>
            </a:p>
            <a:p>
              <a:pPr algn="ctr"/>
              <a:r>
                <a:rPr lang="en-US" b="1" dirty="0">
                  <a:solidFill>
                    <a:srgbClr val="D1131C"/>
                  </a:solidFill>
                  <a:latin typeface="Century Gothic" panose="020B0502020202020204" pitchFamily="34" charset="0"/>
                </a:rPr>
                <a:t>headache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103881" y="1659425"/>
            <a:ext cx="1737360" cy="1085850"/>
            <a:chOff x="3651657" y="1446469"/>
            <a:chExt cx="1790700" cy="1085850"/>
          </a:xfrm>
        </p:grpSpPr>
        <p:sp>
          <p:nvSpPr>
            <p:cNvPr id="37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EDEB64"/>
            </a:solidFill>
            <a:ln w="38100">
              <a:solidFill>
                <a:srgbClr val="F9A438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969009" y="1622783"/>
              <a:ext cx="123453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touch </a:t>
              </a:r>
            </a:p>
            <a:p>
              <a:pPr algn="ctr"/>
              <a:r>
                <a:rPr lang="en-US" b="1" dirty="0">
                  <a:solidFill>
                    <a:srgbClr val="ED492D"/>
                  </a:solidFill>
                  <a:latin typeface="Century Gothic" panose="020B0502020202020204" pitchFamily="34" charset="0"/>
                </a:rPr>
                <a:t>the stove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9641139" y="1659425"/>
            <a:ext cx="1737360" cy="1085850"/>
            <a:chOff x="3651657" y="1446469"/>
            <a:chExt cx="1790700" cy="1085850"/>
          </a:xfrm>
        </p:grpSpPr>
        <p:sp>
          <p:nvSpPr>
            <p:cNvPr id="40" name="Rectangle 2"/>
            <p:cNvSpPr/>
            <p:nvPr/>
          </p:nvSpPr>
          <p:spPr>
            <a:xfrm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ACD26B"/>
            </a:solidFill>
            <a:ln w="38100">
              <a:solidFill>
                <a:srgbClr val="85C43E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956941" y="1773600"/>
              <a:ext cx="1180131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A555"/>
                  </a:solidFill>
                  <a:latin typeface="Century Gothic" panose="020B0502020202020204" pitchFamily="34" charset="0"/>
                </a:rPr>
                <a:t>You may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182506" y="1659425"/>
            <a:ext cx="1737360" cy="1085850"/>
            <a:chOff x="3651657" y="1446469"/>
            <a:chExt cx="1790700" cy="1085850"/>
          </a:xfrm>
        </p:grpSpPr>
        <p:sp>
          <p:nvSpPr>
            <p:cNvPr id="46" name="Rectangle 2"/>
            <p:cNvSpPr/>
            <p:nvPr/>
          </p:nvSpPr>
          <p:spPr>
            <a:xfrm flipH="1">
              <a:off x="3651657" y="1446469"/>
              <a:ext cx="1790700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9B377"/>
            </a:solidFill>
            <a:ln w="38100">
              <a:solidFill>
                <a:srgbClr val="B772AD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 rot="233901">
              <a:off x="3875729" y="1762066"/>
              <a:ext cx="12333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EB1F22"/>
                  </a:solidFill>
                  <a:latin typeface="Century Gothic" panose="020B0502020202020204" pitchFamily="34" charset="0"/>
                </a:rPr>
                <a:t>Don’t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7261131" y="1659425"/>
            <a:ext cx="2038741" cy="1085850"/>
            <a:chOff x="3651655" y="1446469"/>
            <a:chExt cx="2101334" cy="1085850"/>
          </a:xfrm>
        </p:grpSpPr>
        <p:sp>
          <p:nvSpPr>
            <p:cNvPr id="55" name="Rectangle 2"/>
            <p:cNvSpPr/>
            <p:nvPr/>
          </p:nvSpPr>
          <p:spPr>
            <a:xfrm flipH="1">
              <a:off x="3651655" y="1446469"/>
              <a:ext cx="2101334" cy="1085850"/>
            </a:xfrm>
            <a:custGeom>
              <a:avLst/>
              <a:gdLst>
                <a:gd name="connsiteX0" fmla="*/ 0 w 1790700"/>
                <a:gd name="connsiteY0" fmla="*/ 0 h 514350"/>
                <a:gd name="connsiteX1" fmla="*/ 1790700 w 1790700"/>
                <a:gd name="connsiteY1" fmla="*/ 0 h 514350"/>
                <a:gd name="connsiteX2" fmla="*/ 1790700 w 1790700"/>
                <a:gd name="connsiteY2" fmla="*/ 514350 h 514350"/>
                <a:gd name="connsiteX3" fmla="*/ 0 w 1790700"/>
                <a:gd name="connsiteY3" fmla="*/ 514350 h 514350"/>
                <a:gd name="connsiteX4" fmla="*/ 0 w 1790700"/>
                <a:gd name="connsiteY4" fmla="*/ 0 h 514350"/>
                <a:gd name="connsiteX0" fmla="*/ 0 w 1790700"/>
                <a:gd name="connsiteY0" fmla="*/ 152400 h 666750"/>
                <a:gd name="connsiteX1" fmla="*/ 1657350 w 1790700"/>
                <a:gd name="connsiteY1" fmla="*/ 0 h 666750"/>
                <a:gd name="connsiteX2" fmla="*/ 1790700 w 1790700"/>
                <a:gd name="connsiteY2" fmla="*/ 666750 h 666750"/>
                <a:gd name="connsiteX3" fmla="*/ 0 w 1790700"/>
                <a:gd name="connsiteY3" fmla="*/ 666750 h 666750"/>
                <a:gd name="connsiteX4" fmla="*/ 0 w 1790700"/>
                <a:gd name="connsiteY4" fmla="*/ 152400 h 666750"/>
                <a:gd name="connsiteX0" fmla="*/ 0 w 1790700"/>
                <a:gd name="connsiteY0" fmla="*/ 152400 h 1028700"/>
                <a:gd name="connsiteX1" fmla="*/ 1657350 w 1790700"/>
                <a:gd name="connsiteY1" fmla="*/ 0 h 1028700"/>
                <a:gd name="connsiteX2" fmla="*/ 1790700 w 1790700"/>
                <a:gd name="connsiteY2" fmla="*/ 666750 h 1028700"/>
                <a:gd name="connsiteX3" fmla="*/ 266700 w 1790700"/>
                <a:gd name="connsiteY3" fmla="*/ 1028700 h 1028700"/>
                <a:gd name="connsiteX4" fmla="*/ 0 w 1790700"/>
                <a:gd name="connsiteY4" fmla="*/ 152400 h 1028700"/>
                <a:gd name="connsiteX0" fmla="*/ 0 w 1790700"/>
                <a:gd name="connsiteY0" fmla="*/ 209550 h 1085850"/>
                <a:gd name="connsiteX1" fmla="*/ 1638300 w 1790700"/>
                <a:gd name="connsiteY1" fmla="*/ 0 h 1085850"/>
                <a:gd name="connsiteX2" fmla="*/ 1790700 w 1790700"/>
                <a:gd name="connsiteY2" fmla="*/ 723900 h 1085850"/>
                <a:gd name="connsiteX3" fmla="*/ 266700 w 1790700"/>
                <a:gd name="connsiteY3" fmla="*/ 1085850 h 1085850"/>
                <a:gd name="connsiteX4" fmla="*/ 0 w 1790700"/>
                <a:gd name="connsiteY4" fmla="*/ 209550 h 1085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90700" h="1085850">
                  <a:moveTo>
                    <a:pt x="0" y="209550"/>
                  </a:moveTo>
                  <a:lnTo>
                    <a:pt x="1638300" y="0"/>
                  </a:lnTo>
                  <a:lnTo>
                    <a:pt x="1790700" y="723900"/>
                  </a:lnTo>
                  <a:lnTo>
                    <a:pt x="266700" y="1085850"/>
                  </a:lnTo>
                  <a:lnTo>
                    <a:pt x="0" y="209550"/>
                  </a:lnTo>
                  <a:close/>
                </a:path>
              </a:pathLst>
            </a:custGeom>
            <a:solidFill>
              <a:srgbClr val="FBD1D2"/>
            </a:solidFill>
            <a:ln w="38100">
              <a:solidFill>
                <a:srgbClr val="F37C8F"/>
              </a:solidFill>
            </a:ln>
            <a:scene3d>
              <a:camera prst="isometricOffAxis1Right"/>
              <a:lightRig rig="threePt" dir="t"/>
            </a:scene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4A8E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 rot="233901">
              <a:off x="3794090" y="1649676"/>
              <a:ext cx="18466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F04665"/>
                  </a:solidFill>
                  <a:latin typeface="Century Gothic" panose="020B0502020202020204" pitchFamily="34" charset="0"/>
                </a:rPr>
                <a:t>listen to music too loud</a:t>
              </a:r>
            </a:p>
          </p:txBody>
        </p:sp>
      </p:grpSp>
      <p:sp>
        <p:nvSpPr>
          <p:cNvPr id="60" name="1"/>
          <p:cNvSpPr/>
          <p:nvPr/>
        </p:nvSpPr>
        <p:spPr>
          <a:xfrm>
            <a:off x="5237591" y="1688394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2"/>
          <p:cNvSpPr/>
          <p:nvPr/>
        </p:nvSpPr>
        <p:spPr>
          <a:xfrm>
            <a:off x="7355019" y="1576628"/>
            <a:ext cx="1756394" cy="1117999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3"/>
          <p:cNvSpPr/>
          <p:nvPr/>
        </p:nvSpPr>
        <p:spPr>
          <a:xfrm>
            <a:off x="9641137" y="1649223"/>
            <a:ext cx="1761767" cy="1106254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4"/>
          <p:cNvSpPr/>
          <p:nvPr/>
        </p:nvSpPr>
        <p:spPr>
          <a:xfrm>
            <a:off x="1066726" y="1649223"/>
            <a:ext cx="1618712" cy="994805"/>
          </a:xfrm>
          <a:prstGeom prst="rect">
            <a:avLst/>
          </a:prstGeom>
          <a:solidFill>
            <a:schemeClr val="accent1">
              <a:alpha val="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ight Arrow 64">
            <a:hlinkClick r:id="" action="ppaction://hlinkshowjump?jump=nextslide"/>
          </p:cNvPr>
          <p:cNvSpPr/>
          <p:nvPr/>
        </p:nvSpPr>
        <p:spPr>
          <a:xfrm>
            <a:off x="8361737" y="5988148"/>
            <a:ext cx="910696" cy="565052"/>
          </a:xfrm>
          <a:prstGeom prst="rightArrow">
            <a:avLst/>
          </a:prstGeom>
          <a:solidFill>
            <a:srgbClr val="D3284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 </a:t>
            </a:r>
          </a:p>
        </p:txBody>
      </p:sp>
    </p:spTree>
    <p:extLst>
      <p:ext uri="{BB962C8B-B14F-4D97-AF65-F5344CB8AC3E}">
        <p14:creationId xmlns:p14="http://schemas.microsoft.com/office/powerpoint/2010/main" val="33681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60" grpId="0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965914" y="475766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5914" y="561705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/breɪk jɔːr ɑːrm/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6362162" y="4757662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leg</a:t>
            </a:r>
          </a:p>
        </p:txBody>
      </p:sp>
      <p:sp>
        <p:nvSpPr>
          <p:cNvPr id="6" name="Rectangle 5"/>
          <p:cNvSpPr/>
          <p:nvPr/>
        </p:nvSpPr>
        <p:spPr>
          <a:xfrm>
            <a:off x="6362162" y="5617051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/breɪk jɔːr leg/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357" y="618660"/>
            <a:ext cx="2395936" cy="38773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4292" y="618660"/>
            <a:ext cx="2784561" cy="388081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9025739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6375041" y="260689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/fɔːl əv jɔːr baɪk/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522" y="1362884"/>
            <a:ext cx="4942881" cy="392821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736967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850006" y="1398212"/>
            <a:ext cx="5370490" cy="3770175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603641" y="2359241"/>
            <a:ext cx="5228823" cy="1120999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an accident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75041" y="3727890"/>
            <a:ext cx="52288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</a:rPr>
              <a:t>/hæv ənˈæksɪdənt/</a:t>
            </a:r>
          </a:p>
        </p:txBody>
      </p:sp>
      <p:sp>
        <p:nvSpPr>
          <p:cNvPr id="5" name="Rectangle 4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466773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32715" y="2629060"/>
            <a:ext cx="3786284" cy="61978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arm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595966" y="2629060"/>
            <a:ext cx="3786284" cy="619783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Break your leg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9804" y="485311"/>
            <a:ext cx="1324675" cy="2143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5621" y="485311"/>
            <a:ext cx="1539540" cy="21456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1" t="2817" b="10610"/>
          <a:stretch/>
        </p:blipFill>
        <p:spPr>
          <a:xfrm>
            <a:off x="2601693" y="3800236"/>
            <a:ext cx="2540894" cy="178375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076374" y="5583986"/>
            <a:ext cx="3591533" cy="657181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Have an accident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956419" y="5573677"/>
            <a:ext cx="3065378" cy="657181"/>
          </a:xfrm>
          <a:prstGeom prst="roundRect">
            <a:avLst>
              <a:gd name="adj" fmla="val 8911"/>
            </a:avLst>
          </a:prstGeom>
          <a:solidFill>
            <a:srgbClr val="FFFF00">
              <a:alpha val="0"/>
            </a:srgbClr>
          </a:solidFill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fall off your bike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376" y="3701372"/>
            <a:ext cx="2335463" cy="185604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56361" y="351459"/>
            <a:ext cx="18209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264993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SubTitle_3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11800" y="2262074"/>
            <a:ext cx="11568401" cy="2333852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11500" dirty="0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Berlin Sans FB Demi" panose="020E0802020502020306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GRAMMAR</a:t>
            </a:r>
            <a:endParaRPr lang="zh-CN" altLang="en-US" sz="11500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Berlin Sans FB Demi" panose="020E0802020502020306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539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99887" y="522517"/>
            <a:ext cx="10900228" cy="5917817"/>
            <a:chOff x="566998" y="228669"/>
            <a:chExt cx="11148488" cy="6269720"/>
          </a:xfrm>
        </p:grpSpPr>
        <p:pic>
          <p:nvPicPr>
            <p:cNvPr id="1025" name="Picture 1" descr="https://s.sachmem.vn/public/images/v2/TA5T2SHS/U12-L2-1-a_55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4437" y="509380"/>
              <a:ext cx="5735990" cy="31016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2-L2-1-b_45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8757" y="228669"/>
              <a:ext cx="5038830" cy="33823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2-L2-1-c_55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6998" y="3654635"/>
              <a:ext cx="6058180" cy="27279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2-L2-1-d_45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25178" y="3654636"/>
              <a:ext cx="5090308" cy="28437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563289" y="850244"/>
            <a:ext cx="300852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Look. What are these children doing, class?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80924" y="3313146"/>
            <a:ext cx="536119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They're looking at the apples on the tree.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196274" y="787472"/>
            <a:ext cx="318633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is this boy doing?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683521" y="3293787"/>
            <a:ext cx="392642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He's climbing the apple tree.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4008846" y="5525215"/>
            <a:ext cx="267488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Should he do that? 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2095500" y="5943002"/>
            <a:ext cx="236220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No, he shouldn't.</a:t>
            </a: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7278954" y="3803898"/>
            <a:ext cx="4746354" cy="381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Why shouldn't he climb the tree?</a:t>
            </a:r>
          </a:p>
        </p:txBody>
      </p:sp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8722931" y="5718922"/>
            <a:ext cx="2947331" cy="677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Because he may fall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 break his leg.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56361" y="351459"/>
            <a:ext cx="350769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AutoNum type="arabicPeriod"/>
            </a:pPr>
            <a:r>
              <a:rPr lang="en-US" sz="2000" b="1" i="0" dirty="0">
                <a:effectLst/>
                <a:latin typeface="Helvetica Neue"/>
              </a:rPr>
              <a:t>Look, listen and repeat.</a:t>
            </a:r>
            <a:endParaRPr lang="en-US" sz="2000" dirty="0"/>
          </a:p>
        </p:txBody>
      </p:sp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01561" y="1218042"/>
            <a:ext cx="365759" cy="36576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756361" y="4405545"/>
            <a:ext cx="365759" cy="36576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1144087" y="976294"/>
            <a:ext cx="365759" cy="36576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7196274" y="5882820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41026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2 Don’t ride your bike too fast! - Lesson 2 - 1 Look, listen and repeat. - Sách Mề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2 Don’t ride your bike too fast! - Lesson 2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2 Don’t ride your bike too fast! - Lesson 2 - 1 Look, listen and repeat. - Sách Mềm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2 Don’t ride your bike too fast! - Lesson 2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78464" y="333709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 Neue"/>
              </a:rPr>
              <a:t>2. Point and say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2753579" y="5009398"/>
            <a:ext cx="7324441" cy="1110835"/>
            <a:chOff x="3139470" y="5009398"/>
            <a:chExt cx="7324441" cy="1110835"/>
          </a:xfrm>
        </p:grpSpPr>
        <p:sp>
          <p:nvSpPr>
            <p:cNvPr id="3" name="Rectangle 2"/>
            <p:cNvSpPr/>
            <p:nvPr/>
          </p:nvSpPr>
          <p:spPr>
            <a:xfrm>
              <a:off x="3139470" y="5009398"/>
              <a:ext cx="730841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Why shouldn't I _______________________ ?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3139470" y="5597013"/>
              <a:ext cx="73244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Because you may ____________________ . </a:t>
              </a:r>
            </a:p>
          </p:txBody>
        </p:sp>
      </p:grpSp>
      <p:pic>
        <p:nvPicPr>
          <p:cNvPr id="1033" name="Picture 9" descr="https://s.sachmem.vn/public/temp/bubble-chat-bottom-lef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s.sachmem.vn/public/temp/bubble-chat-top-righ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0" y="-8626475"/>
            <a:ext cx="2714625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825893" y="4983640"/>
            <a:ext cx="33441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play with the knife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407784" y="5597550"/>
            <a:ext cx="21804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cut yourself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7000" y="518375"/>
            <a:ext cx="4450466" cy="43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75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363</Words>
  <Application>Microsoft Office PowerPoint</Application>
  <PresentationFormat>Custom</PresentationFormat>
  <Paragraphs>161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Century Gothic</vt:lpstr>
      <vt:lpstr>Arial Black</vt:lpstr>
      <vt:lpstr>字魂59号-创粗黑</vt:lpstr>
      <vt:lpstr>Helvetica Neue</vt:lpstr>
      <vt:lpstr>Berlin Sans FB Demi</vt:lpstr>
      <vt:lpstr>Broadway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PC</cp:lastModifiedBy>
  <cp:revision>102</cp:revision>
  <dcterms:created xsi:type="dcterms:W3CDTF">2021-01-08T06:58:09Z</dcterms:created>
  <dcterms:modified xsi:type="dcterms:W3CDTF">2021-08-24T16:47:24Z</dcterms:modified>
</cp:coreProperties>
</file>