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D118-FFB9-4060-9898-D3940ADD326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T&#7853;p%20vi&#7871;t%20ch&#7919;%20hoa%20M%20T&#7853;p%20vi&#7871;t%20l&#7899;p%202.web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BÀI 1: NỤ HÔN TRÊN BÀN TAY </a:t>
            </a:r>
          </a:p>
        </p:txBody>
      </p:sp>
      <p:pic>
        <p:nvPicPr>
          <p:cNvPr id="11266" name="Picture 2" descr="Kết quả hình ảnh cho nụ hôn trên bàn t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9144000" cy="46482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1600200"/>
            <a:ext cx="8534400" cy="457200"/>
            <a:chOff x="304800" y="1447800"/>
            <a:chExt cx="8534400" cy="457200"/>
          </a:xfrm>
        </p:grpSpPr>
        <p:sp>
          <p:nvSpPr>
            <p:cNvPr id="8" name="Rounded Rectangle 7"/>
            <p:cNvSpPr/>
            <p:nvPr/>
          </p:nvSpPr>
          <p:spPr>
            <a:xfrm>
              <a:off x="304800" y="1447800"/>
              <a:ext cx="85344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b="1" dirty="0" smtClean="0">
                  <a:solidFill>
                    <a:schemeClr val="tx1"/>
                  </a:solidFill>
                  <a:latin typeface="+mj-lt"/>
                </a:rPr>
                <a:t>         Nói về những gì em quan sát được trong tranh</a:t>
              </a:r>
              <a:endParaRPr lang="en-US" sz="2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1447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vi-VN" sz="3200" b="1" i="1" dirty="0" smtClean="0">
                <a:latin typeface="inherit"/>
              </a:rPr>
              <a:t>Hướng dẫn trả lời: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105400" cy="2971800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Mỗi khi em bị ốm, mẹ luôn chăm sóc em tận tình.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Mẹ luôn ở bên cạnh, quan tâm và chăm sóc em khi em bị ốm.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Mẹ luôn lo lắng và chăm sóc em chu đáo mỗi khi em bị ốm.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382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83037"/>
            <a:ext cx="36576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3810000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công viên, bố và con đang chơi trò ô tô điện.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đang cùng bố chơi trò ô tô điện trong công viên.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Bố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hướng dẫn con chơi trò ô tô điện trong công viên.</a:t>
            </a:r>
          </a:p>
          <a:p>
            <a:pPr algn="just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Nghe – viết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3762"/>
            <a:ext cx="9144000" cy="3983038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\Desktop\giai-bai-tap-tieng-viet-1-trang-24-25-26-27-bai-1-nu-hon-tren-ban-tay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6939"/>
            <a:ext cx="8229600" cy="275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76600"/>
            <a:ext cx="8229600" cy="3352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100" y="4472971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nhẹ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nhàng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nụ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hôn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bàn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011923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Nam. Nam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ấm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Chọn chữ phù hợp thay cho bông hoa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a. n hay l ?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971800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b. c hay k ?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76735"/>
            <a:ext cx="759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u="sng" dirty="0">
                <a:solidFill>
                  <a:srgbClr val="C00000"/>
                </a:solidFill>
                <a:latin typeface="+mj-lt"/>
              </a:rPr>
              <a:t>n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iềm vui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l </a:t>
            </a:r>
            <a:r>
              <a:rPr lang="vi-VN" sz="2400" dirty="0" smtClean="0">
                <a:latin typeface="+mj-lt"/>
              </a:rPr>
              <a:t>o lắng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l </a:t>
            </a:r>
            <a:r>
              <a:rPr lang="vi-VN" sz="2400" dirty="0" smtClean="0">
                <a:latin typeface="+mj-lt"/>
              </a:rPr>
              <a:t>òng 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810000"/>
            <a:ext cx="796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mẹ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c </a:t>
            </a:r>
            <a:r>
              <a:rPr lang="vi-VN" sz="2400" dirty="0" smtClean="0">
                <a:latin typeface="+mj-lt"/>
              </a:rPr>
              <a:t>on  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k </a:t>
            </a:r>
            <a:r>
              <a:rPr lang="vi-VN" sz="2400" dirty="0" smtClean="0">
                <a:latin typeface="+mj-lt"/>
              </a:rPr>
              <a:t>ỉ niệm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k </a:t>
            </a:r>
            <a:r>
              <a:rPr lang="vi-VN" sz="2400" dirty="0" smtClean="0">
                <a:latin typeface="+mj-lt"/>
              </a:rPr>
              <a:t>ì diệu</a:t>
            </a:r>
          </a:p>
        </p:txBody>
      </p:sp>
      <p:pic>
        <p:nvPicPr>
          <p:cNvPr id="16386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457200" y="2057400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3505200" y="3733800"/>
            <a:ext cx="609600" cy="609600"/>
          </a:xfrm>
          <a:prstGeom prst="rect">
            <a:avLst/>
          </a:prstGeom>
          <a:noFill/>
        </p:spPr>
      </p:pic>
      <p:pic>
        <p:nvPicPr>
          <p:cNvPr id="15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629400" y="38100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629400" y="1981200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3657600" y="1981200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85800" y="38100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381000"/>
            <a:ext cx="64770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905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Nam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đưa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đến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6670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đầu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tiên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Nam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cảm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thấy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lo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lắng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3886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đột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nhiên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428631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àn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tay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1976" y="4645224"/>
            <a:ext cx="1345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lặng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6792" y="535311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ấm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áp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6792" y="579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ung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tăng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04800"/>
            <a:ext cx="7239000" cy="6248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505200" y="44196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29000" y="2895600"/>
            <a:ext cx="8382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05200" y="2971800"/>
            <a:ext cx="7620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05200" y="3698631"/>
            <a:ext cx="7620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0"/>
            <a:ext cx="3124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Đọc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286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Nụ hôn trên bàn tay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Ngày đầu đi học, Nam hồi hộp lắm. Mẹ nhẹ nhàng đặt một nụ hôn vào bàn tay Nam và dặn: 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- Mỗi khi lo lắng, con hãy áp bàn tay này lên má. Mẹ lúc nào cũng ở bên con.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Nam cảm thấy thật ấm áp. Cậu im lặng rồi đột nhiên mỉm cười: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- Mẹ đưa tay cho con nào!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Nam đặt một nụ hôn vào bàn tay mẹ rồi thủ thỉ: 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- Bây giờ thì mẹ cũng có nụ hôn trên bàn tay rồi. Con yêu mẹ!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Nam chào mẹ và tung tăng bước vào lớp.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dministrator\Desktop\giai-bai-tap-tieng-viet-1-trang-24-25-26-27-bai-1-nu-hon-tren-ban-ta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19600"/>
            <a:ext cx="853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505200" y="9906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1200" y="9906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7800" y="32004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38862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3505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Trả lời câu hỏi: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Administrator\Desktop\giai-bai-tap-tieng-viet-1-trang-24-25-26-27-bai-1-nu-hon-tren-ban-ta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393842"/>
            <a:ext cx="5486400" cy="24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838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a. </a:t>
            </a:r>
            <a:r>
              <a:rPr lang="vi-VN" sz="2800" b="1" dirty="0" smtClean="0">
                <a:latin typeface="+mj-lt"/>
              </a:rPr>
              <a:t>Ngày đầu đi học, Nam thế nào </a:t>
            </a:r>
            <a:r>
              <a:rPr lang="vi-VN" sz="2400" b="1" dirty="0" smtClean="0">
                <a:latin typeface="+mj-lt"/>
              </a:rPr>
              <a:t>?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b. </a:t>
            </a:r>
            <a:r>
              <a:rPr lang="vi-VN" sz="2800" b="1" dirty="0" smtClean="0">
                <a:latin typeface="+mj-lt"/>
              </a:rPr>
              <a:t>Mẹ dặn Nam điều gì ?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9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c. </a:t>
            </a:r>
            <a:r>
              <a:rPr lang="vi-VN" sz="2800" b="1" dirty="0" smtClean="0">
                <a:latin typeface="+mj-lt"/>
              </a:rPr>
              <a:t>Sau khi chào mẹ, Nam làm gì ?</a:t>
            </a:r>
            <a:endParaRPr lang="en-US" sz="2800" b="1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295400"/>
            <a:ext cx="8915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ày đầu đi học, Nam hồi hộp lắm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2438400"/>
            <a:ext cx="89154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con”.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3886200"/>
            <a:ext cx="8915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 khi chào mẹ, Nam tung tăng bước vào lớp.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543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5-Point Star 3">
            <a:hlinkClick r:id="rId2" action="ppaction://hlinkfile"/>
          </p:cNvPr>
          <p:cNvSpPr/>
          <p:nvPr/>
        </p:nvSpPr>
        <p:spPr>
          <a:xfrm>
            <a:off x="1752600" y="2590800"/>
            <a:ext cx="42672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543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Viết vào vở câu trả lời cho câu hỏi a ở mục 3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762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Ngày đầu đi học, Nam ( ... 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373454"/>
            <a:ext cx="8077200" cy="13158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u="sng" dirty="0" smtClean="0">
                <a:latin typeface="+mj-lt"/>
              </a:rPr>
              <a:t>Hướng dẫn trả lời:</a:t>
            </a:r>
          </a:p>
          <a:p>
            <a:pPr algn="ctr">
              <a:lnSpc>
                <a:spcPct val="150000"/>
              </a:lnSpc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Ngày đầu đi học, Nam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 hộp lắm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2667000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375862"/>
            <a:ext cx="8458200" cy="2711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ầu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Nam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hồi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hộp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lắm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Chọn từ ngữ để hoàn thiện câu và viết câu vào vở: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066800"/>
            <a:ext cx="7010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+mj-lt"/>
              </a:rPr>
              <a:t>mỉm cười                lo lắng</a:t>
            </a:r>
            <a:r>
              <a:rPr lang="vi-VN" sz="2800" dirty="0">
                <a:solidFill>
                  <a:schemeClr val="tx1"/>
                </a:solidFill>
              </a:rPr>
              <a:t> </a:t>
            </a:r>
            <a:r>
              <a:rPr lang="vi-VN" sz="2800" dirty="0" smtClean="0">
                <a:solidFill>
                  <a:schemeClr val="tx1"/>
                </a:solidFill>
              </a:rPr>
              <a:t>                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thủ thỉ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2057400"/>
            <a:ext cx="571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(…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655887"/>
            <a:ext cx="3409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 b="1" i="1" dirty="0">
                <a:latin typeface="+mj-lt"/>
              </a:rPr>
              <a:t>Hướng dẫn trả lời:</a:t>
            </a:r>
            <a:endParaRPr lang="en-US" sz="3200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65375" y="3048000"/>
            <a:ext cx="5721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705600" y="35814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4088264"/>
            <a:ext cx="8191500" cy="2397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093359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ốm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rất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lo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lắng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Quan sát tranh và dùng từ ngữ trong khung để nói theo tranh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914400"/>
          <a:ext cx="7772400" cy="8382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effectLst/>
                          <a:latin typeface="inherit"/>
                        </a:rPr>
                        <a:t>chăm sóc</a:t>
                      </a:r>
                      <a:endParaRPr lang="vi-VN" sz="32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effectLst/>
                          <a:latin typeface="inherit"/>
                        </a:rPr>
                        <a:t>ốm</a:t>
                      </a:r>
                      <a:endParaRPr lang="en-US" sz="320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effectLst/>
                          <a:latin typeface="inherit"/>
                        </a:rPr>
                        <a:t>ô tô điện</a:t>
                      </a:r>
                      <a:endParaRPr lang="vi-VN" sz="320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effectLst/>
                          <a:latin typeface="inherit"/>
                        </a:rPr>
                        <a:t>công</a:t>
                      </a:r>
                      <a:r>
                        <a:rPr lang="en-US" sz="32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inherit"/>
                        </a:rPr>
                        <a:t>viên</a:t>
                      </a:r>
                      <a:endParaRPr lang="en-US" sz="320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Administrator\Desktop\giai-bai-tap-tieng-viet-1-trang-24-25-26-27-bai-1-nu-hon-tren-ban-ta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50101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dministrator\Desktop\giai-bai-tap-tieng-viet-1-trang-24-25-26-27-bai-1-nu-hon-tren-ban-tay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25" y="4286250"/>
            <a:ext cx="49815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7&quot;/&gt;&lt;property id=&quot;20307&quot; value=&quot;259&quot;/&gt;&lt;/object&gt;&lt;object type=&quot;3&quot; unique_id=&quot;10007&quot;&gt;&lt;property id=&quot;20148&quot; value=&quot;5&quot;/&gt;&lt;property id=&quot;20300&quot; value=&quot;Slide 8&quot;/&gt;&lt;property id=&quot;20307&quot; value=&quot;260&quot;/&gt;&lt;/object&gt;&lt;object type=&quot;3&quot; unique_id=&quot;10008&quot;&gt;&lt;property id=&quot;20148&quot; value=&quot;5&quot;/&gt;&lt;property id=&quot;20300&quot; value=&quot;Slide 9&quot;/&gt;&lt;property id=&quot;20307&quot; value=&quot;261&quot;/&gt;&lt;/object&gt;&lt;object type=&quot;3&quot; unique_id=&quot;10009&quot;&gt;&lt;property id=&quot;20148&quot; value=&quot;5&quot;/&gt;&lt;property id=&quot;20300&quot; value=&quot;Slide 10 - &amp;quot;Hướng dẫn trả lời:&amp;quot;&quot;/&gt;&lt;property id=&quot;20307&quot; value=&quot;262&quot;/&gt;&lt;/object&gt;&lt;object type=&quot;3&quot; unique_id=&quot;10010&quot;&gt;&lt;property id=&quot;20148&quot; value=&quot;5&quot;/&gt;&lt;property id=&quot;20300&quot; value=&quot;Slide 11&quot;/&gt;&lt;property id=&quot;20307&quot; value=&quot;263&quot;/&gt;&lt;/object&gt;&lt;object type=&quot;3&quot; unique_id=&quot;10011&quot;&gt;&lt;property id=&quot;20148&quot; value=&quot;5&quot;/&gt;&lt;property id=&quot;20300&quot; value=&quot;Slide 12&quot;/&gt;&lt;property id=&quot;20307&quot; value=&quot;264&quot;/&gt;&lt;/object&gt;&lt;object type=&quot;3&quot; unique_id=&quot;10067&quot;&gt;&lt;property id=&quot;20148&quot; value=&quot;5&quot;/&gt;&lt;property id=&quot;20300&quot; value=&quot;Slide 4&quot;/&gt;&lt;property id=&quot;20307&quot; value=&quot;265&quot;/&gt;&lt;/object&gt;&lt;object type=&quot;3&quot; unique_id=&quot;10068&quot;&gt;&lt;property id=&quot;20148&quot; value=&quot;5&quot;/&gt;&lt;property id=&quot;20300&quot; value=&quot;Slide 5&quot;/&gt;&lt;property id=&quot;20307&quot; value=&quot;266&quot;/&gt;&lt;/object&gt;&lt;object type=&quot;3&quot; unique_id=&quot;10122&quot;&gt;&lt;property id=&quot;20148&quot; value=&quot;5&quot;/&gt;&lt;property id=&quot;20300&quot; value=&quot;Slide 6&quot;/&gt;&lt;property id=&quot;20307&quot; value=&quot;267&quot;/&gt;&lt;/object&gt;&lt;object type=&quot;3&quot; unique_id=&quot;10123&quot;&gt;&lt;property id=&quot;20148&quot; value=&quot;5&quot;/&gt;&lt;property id=&quot;20300&quot; value=&quot;Slide 13&quot;/&gt;&lt;property id=&quot;20307&quot; value=&quot;268&quot;/&gt;&lt;/object&gt;&lt;object type=&quot;3&quot; unique_id=&quot;10124&quot;&gt;&lt;property id=&quot;20148&quot; value=&quot;5&quot;/&gt;&lt;property id=&quot;20300&quot; value=&quot;Slide 14&quot;/&gt;&lt;property id=&quot;20307&quot; value=&quot;269&quot;/&gt;&lt;/object&gt;&lt;/object&gt;&lt;object type=&quot;8&quot; unique_id=&quot;1002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549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HP001 4 hàng</vt:lpstr>
      <vt:lpstr>inherit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trả lời: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PC</dc:creator>
  <cp:lastModifiedBy>MTBA</cp:lastModifiedBy>
  <cp:revision>38</cp:revision>
  <dcterms:created xsi:type="dcterms:W3CDTF">2021-02-19T12:38:44Z</dcterms:created>
  <dcterms:modified xsi:type="dcterms:W3CDTF">2022-01-07T13:05:03Z</dcterms:modified>
</cp:coreProperties>
</file>