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90" r:id="rId2"/>
    <p:sldId id="261" r:id="rId3"/>
    <p:sldId id="276" r:id="rId4"/>
    <p:sldId id="277" r:id="rId5"/>
    <p:sldId id="278" r:id="rId6"/>
    <p:sldId id="262" r:id="rId7"/>
    <p:sldId id="279" r:id="rId8"/>
    <p:sldId id="263" r:id="rId9"/>
    <p:sldId id="280" r:id="rId10"/>
    <p:sldId id="281" r:id="rId11"/>
    <p:sldId id="282" r:id="rId12"/>
    <p:sldId id="283" r:id="rId13"/>
    <p:sldId id="264" r:id="rId14"/>
    <p:sldId id="284" r:id="rId15"/>
    <p:sldId id="285" r:id="rId16"/>
    <p:sldId id="286" r:id="rId17"/>
    <p:sldId id="287" r:id="rId18"/>
    <p:sldId id="288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DA9CF-52D0-476C-9F49-7DC74100EA53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24AC0-8299-471E-969C-0BC38456588D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6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9451" y="463451"/>
        <a:ext cx="1430218" cy="1430218"/>
      </dsp:txXfrm>
    </dsp:sp>
    <dsp:sp modelId="{9EEC8038-9BEA-41D2-9494-85428DBEF164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6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6331" y="463451"/>
        <a:ext cx="1430218" cy="1430218"/>
      </dsp:txXfrm>
    </dsp:sp>
    <dsp:sp modelId="{74B5E586-B6BF-431F-8B4C-19A9F3FCDD80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strike="noStrike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6500" strike="noStrik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9451" y="2170331"/>
        <a:ext cx="1430218" cy="1430218"/>
      </dsp:txXfrm>
    </dsp:sp>
    <dsp:sp modelId="{6C73D395-9488-4499-9A03-6592E3CF81AB}">
      <dsp:nvSpPr>
        <dsp:cNvPr id="0" name=""/>
        <dsp:cNvSpPr/>
      </dsp:nvSpPr>
      <dsp:spPr>
        <a:xfrm>
          <a:off x="3124207" y="2133598"/>
          <a:ext cx="1584960" cy="158496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6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1578" y="2210969"/>
        <a:ext cx="1430218" cy="1430218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AEA7-A232-4040-A8AF-B7D9D69247E7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00CE1-1ED9-4A04-8C45-AFBD312FA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3923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0C8165-AB1A-464E-A57C-1ED447EC07AC}" type="slidenum">
              <a:rPr lang="en-US" altLang="en-US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23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576073-1A6D-497E-94DF-7D328D62D371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EE34B4-5543-4335-87DE-3C7FDAC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~1\AppData\Local\Temp\Rar$DI16.131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"/>
            <a:ext cx="9144000" cy="68122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33800" y="1524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21336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 Bảo vệ, chăm sóc và    giáo dục trẻ em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AF9FC">
                  <a:alpha val="67999"/>
                </a:srgbClr>
              </a:gs>
              <a:gs pos="100000">
                <a:srgbClr val="FFFFFF"/>
              </a:gs>
            </a:gsLst>
            <a:lin ang="5400000" scaled="1"/>
          </a:gradFill>
          <a:ln w="76200" cmpd="tri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cs typeface="Times New Roman" panose="02020603050405020304" pitchFamily="18" charset="0"/>
            </a:endParaRP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152400" y="166568"/>
            <a:ext cx="88392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nl-NL" altLang="en-US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Đặt tên cho mỗi điều luật nói trên </a:t>
            </a:r>
            <a:r>
              <a:rPr lang="en-US" altLang="en-US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4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15,16,17 )</a:t>
            </a:r>
            <a:r>
              <a:rPr lang="en-US" altLang="en-US" sz="44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en-US" sz="4400" b="1" dirty="0" smtClean="0">
                <a:cs typeface="Times New Roman" panose="02020603050405020304" pitchFamily="18" charset="0"/>
              </a:rPr>
              <a:t>    </a:t>
            </a:r>
            <a:endParaRPr lang="en-US" altLang="en-US" sz="4400" b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Điều </a:t>
            </a:r>
            <a:r>
              <a:rPr lang="en-US" altLang="en-US" sz="4400" b="1" dirty="0">
                <a:cs typeface="Times New Roman" panose="02020603050405020304" pitchFamily="18" charset="0"/>
              </a:rPr>
              <a:t>15: 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Quyền trẻ </a:t>
            </a:r>
            <a:r>
              <a:rPr lang="en-US" altLang="en-US" sz="4400" b="1" dirty="0">
                <a:cs typeface="Times New Roman" panose="02020603050405020304" pitchFamily="18" charset="0"/>
              </a:rPr>
              <a:t>em 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được chăm sóc, bảo vệ sức khỏe.</a:t>
            </a:r>
            <a:endParaRPr lang="en-US" altLang="en-US" sz="4400" b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cs typeface="Times New Roman" panose="02020603050405020304" pitchFamily="18" charset="0"/>
              </a:rPr>
              <a:t>16: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học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tập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trẻ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4400" b="1" dirty="0">
                <a:cs typeface="Times New Roman" panose="02020603050405020304" pitchFamily="18" charset="0"/>
              </a:rPr>
              <a:t>+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Điều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cs typeface="Times New Roman" panose="02020603050405020304" pitchFamily="18" charset="0"/>
              </a:rPr>
              <a:t>17: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Quyền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vui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chơi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giải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trí</a:t>
            </a:r>
            <a:r>
              <a:rPr lang="en-US" altLang="en-US" sz="4400" b="1" dirty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cs typeface="Times New Roman" panose="02020603050405020304" pitchFamily="18" charset="0"/>
              </a:rPr>
              <a:t>trẻ</a:t>
            </a:r>
            <a:r>
              <a:rPr lang="en-US" alt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cs typeface="Times New Roman" panose="02020603050405020304" pitchFamily="18" charset="0"/>
              </a:rPr>
              <a:t>em</a:t>
            </a:r>
            <a:r>
              <a:rPr lang="en-US" altLang="en-US" sz="4400" b="1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688296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ri" algn="ctr">
            <a:solidFill>
              <a:srgbClr val="DD1DB8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993" name="Text Box 105"/>
          <p:cNvSpPr txBox="1">
            <a:spLocks noChangeArrowheads="1"/>
          </p:cNvSpPr>
          <p:nvPr/>
        </p:nvSpPr>
        <p:spPr bwMode="auto">
          <a:xfrm>
            <a:off x="304800" y="1143000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b="1" dirty="0" smtClean="0">
                <a:cs typeface="Times New Roman" panose="02020603050405020304" pitchFamily="18" charset="0"/>
              </a:rPr>
              <a:t>3.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luật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nào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nói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về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bổn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phận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trẻ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cs typeface="Times New Roman" panose="02020603050405020304" pitchFamily="18" charset="0"/>
              </a:rPr>
              <a:t>em</a:t>
            </a:r>
            <a:r>
              <a:rPr lang="en-US" altLang="en-US" sz="4000" b="1" dirty="0" smtClean="0">
                <a:cs typeface="Times New Roman" panose="02020603050405020304" pitchFamily="18" charset="0"/>
              </a:rPr>
              <a:t>?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7995" name="Text Box 107"/>
          <p:cNvSpPr txBox="1">
            <a:spLocks noChangeArrowheads="1"/>
          </p:cNvSpPr>
          <p:nvPr/>
        </p:nvSpPr>
        <p:spPr bwMode="auto">
          <a:xfrm>
            <a:off x="609600" y="2695039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304800" y="3838039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err="1" smtClean="0"/>
              <a:t>Nêu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những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bổn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phận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của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trẻ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em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được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quy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định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trong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luật</a:t>
            </a:r>
            <a:r>
              <a:rPr lang="en-US" altLang="en-US" sz="4000" b="1" dirty="0" smtClean="0"/>
              <a:t>.</a:t>
            </a:r>
            <a:endParaRPr lang="en-US" alt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84412162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236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374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313841"/>
            <a:ext cx="8686800" cy="332496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40140" y="1479598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839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53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endParaRPr lang="en-US" sz="28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667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LUYỆN ĐỌC DIỄN CẢM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12643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53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endParaRPr lang="en-US" sz="100" b="1" kern="10">
              <a:ln w="9525">
                <a:round/>
                <a:headEnd/>
                <a:tailEnd/>
              </a:ln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8305800" cy="3390900"/>
          </a:xfrm>
          <a:prstGeom prst="rect">
            <a:avLst/>
          </a:prstGeom>
          <a:gradFill rotWithShape="1">
            <a:gsLst>
              <a:gs pos="0">
                <a:srgbClr val="FEE6F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CC"/>
                </a:solidFill>
              </a:rPr>
              <a:t>Đọc giọng thông báo rõ </a:t>
            </a:r>
            <a:r>
              <a:rPr lang="en-US" altLang="en-US" sz="5400" b="1" dirty="0" smtClean="0">
                <a:solidFill>
                  <a:srgbClr val="0000CC"/>
                </a:solidFill>
              </a:rPr>
              <a:t>ràng, </a:t>
            </a:r>
            <a:r>
              <a:rPr lang="en-US" altLang="en-US" sz="5400" b="1" dirty="0">
                <a:solidFill>
                  <a:srgbClr val="0000CC"/>
                </a:solidFill>
              </a:rPr>
              <a:t>ngắt giọng làm rõ từng điều luật, từng khoản mục</a:t>
            </a:r>
          </a:p>
        </p:txBody>
      </p:sp>
    </p:spTree>
    <p:extLst>
      <p:ext uri="{BB962C8B-B14F-4D97-AF65-F5344CB8AC3E}">
        <p14:creationId xmlns="" xmlns:p14="http://schemas.microsoft.com/office/powerpoint/2010/main" val="152926407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40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4000" b="1"/>
              <a:t>Yêu quý, kính trọng, hiếu thảo với ông bà, cha mẹ; kính trọng thầy giáo, cô giáo; lễ phép với người lớn, thương yêu em nhỏ; đoàn kết với bạn bè; giúp đỡ người già yếu, người khuyết tật, tàn tật, người gặp hoàn cảnh khó khăn theo khả năng của mình </a:t>
            </a:r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533400" y="2057400"/>
            <a:ext cx="655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3124200" y="2752725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>
            <a:off x="1543050" y="3352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6472238" y="3352800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2362200" y="3886200"/>
            <a:ext cx="1866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373" name="Line 13"/>
          <p:cNvSpPr>
            <a:spLocks noChangeShapeType="1"/>
          </p:cNvSpPr>
          <p:nvPr/>
        </p:nvSpPr>
        <p:spPr bwMode="auto">
          <a:xfrm>
            <a:off x="6824663" y="3967163"/>
            <a:ext cx="1709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061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8" grpId="0" animBg="1"/>
      <p:bldP spid="271369" grpId="0" animBg="1"/>
      <p:bldP spid="271370" grpId="0" animBg="1"/>
      <p:bldP spid="271371" grpId="0" animBg="1"/>
      <p:bldP spid="271372" grpId="0" animBg="1"/>
      <p:bldP spid="2713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11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2. Chăm chỉ học tập, giữ gìn vệ sinh , rèn luyện thân thể , thực hiện trật tự công cộng và an toàn giao thông, giữ gìn của công, tôn trọng tài sản của người khác, bảo vệ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3. Yêu lao động , giúp đỡ gia đình làm những việc vừa sức mình.</a:t>
            </a:r>
          </a:p>
        </p:txBody>
      </p:sp>
      <p:sp>
        <p:nvSpPr>
          <p:cNvPr id="272387" name="Line 3"/>
          <p:cNvSpPr>
            <a:spLocks noChangeShapeType="1"/>
          </p:cNvSpPr>
          <p:nvPr/>
        </p:nvSpPr>
        <p:spPr bwMode="auto">
          <a:xfrm>
            <a:off x="609600" y="12192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8" name="Line 4"/>
          <p:cNvSpPr>
            <a:spLocks noChangeShapeType="1"/>
          </p:cNvSpPr>
          <p:nvPr/>
        </p:nvSpPr>
        <p:spPr bwMode="auto">
          <a:xfrm>
            <a:off x="304800" y="19050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89" name="Line 5"/>
          <p:cNvSpPr>
            <a:spLocks noChangeShapeType="1"/>
          </p:cNvSpPr>
          <p:nvPr/>
        </p:nvSpPr>
        <p:spPr bwMode="auto">
          <a:xfrm>
            <a:off x="5181600" y="1295400"/>
            <a:ext cx="160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5133975" y="1919288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1" name="Line 7"/>
          <p:cNvSpPr>
            <a:spLocks noChangeShapeType="1"/>
          </p:cNvSpPr>
          <p:nvPr/>
        </p:nvSpPr>
        <p:spPr bwMode="auto">
          <a:xfrm>
            <a:off x="381000" y="32766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4495800" y="32766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4267200" y="39624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4210050" y="4962525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395" name="Line 11"/>
          <p:cNvSpPr>
            <a:spLocks noChangeShapeType="1"/>
          </p:cNvSpPr>
          <p:nvPr/>
        </p:nvSpPr>
        <p:spPr bwMode="auto">
          <a:xfrm>
            <a:off x="552450" y="4924425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5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nimBg="1"/>
      <p:bldP spid="272388" grpId="0" animBg="1"/>
      <p:bldP spid="272389" grpId="0" animBg="1"/>
      <p:bldP spid="272390" grpId="0" animBg="1"/>
      <p:bldP spid="272391" grpId="0" animBg="1"/>
      <p:bldP spid="272392" grpId="0" animBg="1"/>
      <p:bldP spid="272393" grpId="0" animBg="1"/>
      <p:bldP spid="272394" grpId="0" animBg="1"/>
      <p:bldP spid="2723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</a:t>
            </a:r>
            <a:r>
              <a:rPr lang="en-US" altLang="en-US" sz="3200" b="1"/>
              <a:t>* Điều 21: Trẻ em có bổn phận sau đây: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b="1">
                <a:solidFill>
                  <a:srgbClr val="FF0000"/>
                </a:solidFill>
              </a:rPr>
              <a:t>Yêu quý, kính trọng, hiếu thảo</a:t>
            </a:r>
            <a:r>
              <a:rPr lang="en-US" altLang="en-US" sz="3200" b="1"/>
              <a:t> với ông bà, cha mẹ; </a:t>
            </a:r>
            <a:r>
              <a:rPr lang="en-US" altLang="en-US" sz="3200" b="1">
                <a:solidFill>
                  <a:srgbClr val="FF0000"/>
                </a:solidFill>
              </a:rPr>
              <a:t>kính trọng</a:t>
            </a:r>
            <a:r>
              <a:rPr lang="en-US" altLang="en-US" sz="3200" b="1"/>
              <a:t> thầy giáo, cô giáo; </a:t>
            </a:r>
            <a:r>
              <a:rPr lang="en-US" altLang="en-US" sz="3200" b="1">
                <a:solidFill>
                  <a:srgbClr val="FF0000"/>
                </a:solidFill>
              </a:rPr>
              <a:t>lễ phép</a:t>
            </a:r>
            <a:r>
              <a:rPr lang="en-US" altLang="en-US" sz="3200" b="1"/>
              <a:t> với người lớn, </a:t>
            </a:r>
            <a:r>
              <a:rPr lang="en-US" altLang="en-US" sz="3200" b="1">
                <a:solidFill>
                  <a:srgbClr val="FF0000"/>
                </a:solidFill>
              </a:rPr>
              <a:t>thương yêu</a:t>
            </a:r>
            <a:r>
              <a:rPr lang="en-US" altLang="en-US" sz="3200" b="1"/>
              <a:t> em nhỏ; </a:t>
            </a:r>
            <a:r>
              <a:rPr lang="en-US" altLang="en-US" sz="3200" b="1">
                <a:solidFill>
                  <a:srgbClr val="FF0000"/>
                </a:solidFill>
              </a:rPr>
              <a:t>đoàn kết</a:t>
            </a:r>
            <a:r>
              <a:rPr lang="en-US" altLang="en-US" sz="3200" b="1"/>
              <a:t> với bạn bè;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người già yếu, người khuyết tật, tàn tật, người gặp hoàn cảnh khó khăn theo khả năng của mình</a:t>
            </a:r>
            <a:r>
              <a:rPr lang="en-US" altLang="en-US" sz="4000" b="1"/>
              <a:t>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0" y="3767138"/>
            <a:ext cx="91440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2. </a:t>
            </a:r>
            <a:r>
              <a:rPr lang="en-US" altLang="en-US" sz="3200" b="1">
                <a:solidFill>
                  <a:srgbClr val="FF0000"/>
                </a:solidFill>
              </a:rPr>
              <a:t>Chăm chỉ</a:t>
            </a:r>
            <a:r>
              <a:rPr lang="en-US" altLang="en-US" sz="3200" b="1"/>
              <a:t> học tập, giữ gìn vệ sinh , </a:t>
            </a:r>
            <a:r>
              <a:rPr lang="en-US" altLang="en-US" sz="3200" b="1">
                <a:solidFill>
                  <a:srgbClr val="FF0000"/>
                </a:solidFill>
              </a:rPr>
              <a:t>rèn luyện</a:t>
            </a:r>
            <a:r>
              <a:rPr lang="en-US" altLang="en-US" sz="3200" b="1"/>
              <a:t> thân thể , </a:t>
            </a:r>
            <a:r>
              <a:rPr lang="en-US" altLang="en-US" sz="3200" b="1">
                <a:solidFill>
                  <a:srgbClr val="FF0000"/>
                </a:solidFill>
              </a:rPr>
              <a:t>thực hiện</a:t>
            </a:r>
            <a:r>
              <a:rPr lang="en-US" altLang="en-US" sz="3200" b="1"/>
              <a:t> trật tự công cộng và an toàn giao thông, </a:t>
            </a:r>
            <a:r>
              <a:rPr lang="en-US" altLang="en-US" sz="3200" b="1">
                <a:solidFill>
                  <a:srgbClr val="FF0000"/>
                </a:solidFill>
              </a:rPr>
              <a:t>giữ gìn</a:t>
            </a:r>
            <a:r>
              <a:rPr lang="en-US" altLang="en-US" sz="3200" b="1"/>
              <a:t> của công, </a:t>
            </a:r>
            <a:r>
              <a:rPr lang="en-US" altLang="en-US" sz="3200" b="1">
                <a:solidFill>
                  <a:srgbClr val="FF0000"/>
                </a:solidFill>
              </a:rPr>
              <a:t>tôn trọng</a:t>
            </a:r>
            <a:r>
              <a:rPr lang="en-US" altLang="en-US" sz="3200" b="1"/>
              <a:t> tài sản của người khác, </a:t>
            </a:r>
            <a:r>
              <a:rPr lang="en-US" altLang="en-US" sz="3200" b="1">
                <a:solidFill>
                  <a:srgbClr val="FF0000"/>
                </a:solidFill>
              </a:rPr>
              <a:t>bảo vệ</a:t>
            </a:r>
            <a:r>
              <a:rPr lang="en-US" altLang="en-US" sz="3200" b="1"/>
              <a:t> môi trường.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3. </a:t>
            </a:r>
            <a:r>
              <a:rPr lang="en-US" altLang="en-US" sz="3200" b="1">
                <a:solidFill>
                  <a:srgbClr val="FF0000"/>
                </a:solidFill>
              </a:rPr>
              <a:t>Yêu </a:t>
            </a:r>
            <a:r>
              <a:rPr lang="en-US" altLang="en-US" sz="3200" b="1"/>
              <a:t>lao động , </a:t>
            </a:r>
            <a:r>
              <a:rPr lang="en-US" altLang="en-US" sz="3200" b="1">
                <a:solidFill>
                  <a:srgbClr val="FF0000"/>
                </a:solidFill>
              </a:rPr>
              <a:t>giúp đỡ</a:t>
            </a:r>
            <a:r>
              <a:rPr lang="en-US" altLang="en-US" sz="3200" b="1"/>
              <a:t> gia đình làm những việc vừa sức mình.</a:t>
            </a:r>
          </a:p>
        </p:txBody>
      </p:sp>
    </p:spTree>
    <p:extLst>
      <p:ext uri="{BB962C8B-B14F-4D97-AF65-F5344CB8AC3E}">
        <p14:creationId xmlns="" xmlns:p14="http://schemas.microsoft.com/office/powerpoint/2010/main" val="1208801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886670"/>
            <a:ext cx="6898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Thi đọc diễn cảm</a:t>
            </a:r>
            <a:endParaRPr lang="en-US" sz="54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110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25908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Các em hãy kể ra những quyền và bổn phận của trẻ em mà em 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Khởi động: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969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786510"/>
            <a:ext cx="8485909" cy="1175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Em cần thực hiện những điều gì sau bài học này ! </a:t>
            </a:r>
          </a:p>
        </p:txBody>
      </p:sp>
      <p:sp>
        <p:nvSpPr>
          <p:cNvPr id="10" name="Right Arrow 9">
            <a:hlinkClick r:id="rId2" action="ppaction://hlinksldjump"/>
          </p:cNvPr>
          <p:cNvSpPr/>
          <p:nvPr/>
        </p:nvSpPr>
        <p:spPr>
          <a:xfrm rot="10800000">
            <a:off x="7697288" y="6180318"/>
            <a:ext cx="91352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013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2036763" y="752770"/>
            <a:ext cx="4648200" cy="9144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1524000" y="2424059"/>
            <a:ext cx="6332584" cy="2321568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 Bảo vệ, chăm sóc và </a:t>
            </a:r>
          </a:p>
          <a:p>
            <a:pPr algn="ctr"/>
            <a:r>
              <a:rPr lang="en-US" sz="48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dục trẻ em</a:t>
            </a:r>
            <a:endParaRPr lang="en-US" sz="4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1447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3400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143000" y="1676400"/>
            <a:ext cx="6781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5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FF00FF"/>
              </a:contourClr>
            </a:sp3d>
          </a:bodyPr>
          <a:lstStyle/>
          <a:p>
            <a:pPr algn="ctr"/>
            <a:endParaRPr lang="en-US" sz="2800" b="1" kern="10" dirty="0">
              <a:ln w="9525">
                <a:round/>
                <a:headEnd/>
                <a:tailEnd/>
              </a:ln>
              <a:solidFill>
                <a:srgbClr val="0070C0"/>
              </a:solidFill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286000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đọc </a:t>
            </a:r>
            <a:endParaRPr lang="en-US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13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2590800" y="2133600"/>
            <a:ext cx="367665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</a:pPr>
            <a:r>
              <a:rPr lang="en-US" altLang="en-US" sz="4000" b="1" dirty="0" smtClean="0"/>
              <a:t>-     giữ gìn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altLang="en-US" sz="4000" b="1" dirty="0" err="1"/>
              <a:t>l</a:t>
            </a:r>
            <a:r>
              <a:rPr lang="en-US" altLang="en-US" sz="4000" b="1" dirty="0" err="1" smtClean="0"/>
              <a:t>ễ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phép</a:t>
            </a:r>
            <a:endParaRPr lang="en-US" altLang="en-US" sz="4000" b="1" dirty="0" smtClean="0"/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Char char="-"/>
            </a:pPr>
            <a:r>
              <a:rPr lang="en-US" altLang="en-US" sz="4000" b="1" dirty="0" smtClean="0"/>
              <a:t>   giải trí</a:t>
            </a:r>
            <a:r>
              <a:rPr lang="en-US" altLang="en-US" sz="4000" dirty="0" smtClean="0"/>
              <a:t> </a:t>
            </a:r>
          </a:p>
          <a:p>
            <a:pPr eaLnBrk="1" hangingPunct="1">
              <a:buFontTx/>
              <a:buChar char="-"/>
            </a:pPr>
            <a:r>
              <a:rPr lang="en-US" altLang="en-US" sz="4000" dirty="0" smtClean="0"/>
              <a:t>  </a:t>
            </a:r>
            <a:r>
              <a:rPr lang="en-US" altLang="en-US" sz="4000" b="1" dirty="0" smtClean="0"/>
              <a:t>rèn luyện</a:t>
            </a:r>
            <a:endParaRPr lang="en-US" altLang="en-US" sz="4000" b="1" dirty="0"/>
          </a:p>
        </p:txBody>
      </p:sp>
      <p:sp>
        <p:nvSpPr>
          <p:cNvPr id="15367" name="Text Box 103"/>
          <p:cNvSpPr txBox="1">
            <a:spLocks noChangeArrowheads="1"/>
          </p:cNvSpPr>
          <p:nvPr/>
        </p:nvSpPr>
        <p:spPr bwMode="auto">
          <a:xfrm>
            <a:off x="2867025" y="685800"/>
            <a:ext cx="3124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Luyện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đọc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33302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6868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,…).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7201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WordArt 5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DDDDDD"/>
              </a:extrusionClr>
              <a:contourClr>
                <a:srgbClr val="9933FF"/>
              </a:contourClr>
            </a:sp3d>
          </a:bodyPr>
          <a:lstStyle/>
          <a:p>
            <a:pPr algn="ctr"/>
            <a:endParaRPr lang="en-US" sz="2800" b="1" kern="10" dirty="0">
              <a:ln w="9525">
                <a:round/>
                <a:headEnd/>
                <a:tailEnd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098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408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458200" cy="5827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317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353704" y="381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nl-NL" altLang="en-US" sz="4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Những </a:t>
            </a:r>
            <a:r>
              <a:rPr lang="nl-NL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điều luật nào trong bài nêu lên quyền của trẻ em Việt Nam?</a:t>
            </a:r>
            <a:r>
              <a:rPr lang="en-US" altLang="en-US" sz="4800" b="1" dirty="0">
                <a:solidFill>
                  <a:srgbClr val="0070C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381000" y="34290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>
                    <a:alpha val="9411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nl-NL" altLang="en-US" sz="4800" b="1" dirty="0" smtClean="0">
                <a:cs typeface="Times New Roman" panose="02020603050405020304" pitchFamily="18" charset="0"/>
              </a:rPr>
              <a:t>- Những </a:t>
            </a:r>
            <a:r>
              <a:rPr lang="nl-NL" altLang="en-US" sz="4800" b="1" dirty="0">
                <a:cs typeface="Times New Roman" panose="02020603050405020304" pitchFamily="18" charset="0"/>
              </a:rPr>
              <a:t>điều </a:t>
            </a:r>
            <a:r>
              <a:rPr lang="nl-NL" altLang="en-US" sz="4800" b="1" dirty="0" smtClean="0">
                <a:cs typeface="Times New Roman" panose="02020603050405020304" pitchFamily="18" charset="0"/>
              </a:rPr>
              <a:t>luật trong </a:t>
            </a:r>
            <a:r>
              <a:rPr lang="nl-NL" altLang="en-US" sz="4800" b="1" dirty="0">
                <a:cs typeface="Times New Roman" panose="02020603050405020304" pitchFamily="18" charset="0"/>
              </a:rPr>
              <a:t>bài nêu lên quyền của trẻ em Việt </a:t>
            </a:r>
            <a:r>
              <a:rPr lang="nl-NL" altLang="en-US" sz="4800" b="1" dirty="0" smtClean="0">
                <a:cs typeface="Times New Roman" panose="02020603050405020304" pitchFamily="18" charset="0"/>
              </a:rPr>
              <a:t>Nam</a:t>
            </a:r>
            <a:r>
              <a:rPr lang="nl-NL" altLang="en-US" sz="4800" b="1" dirty="0">
                <a:cs typeface="Times New Roman" panose="02020603050405020304" pitchFamily="18" charset="0"/>
              </a:rPr>
              <a:t> </a:t>
            </a:r>
            <a:r>
              <a:rPr lang="nl-NL" altLang="en-US" sz="4800" b="1" dirty="0" smtClean="0">
                <a:cs typeface="Times New Roman" panose="02020603050405020304" pitchFamily="18" charset="0"/>
              </a:rPr>
              <a:t>là điều 15, 16, 17</a:t>
            </a:r>
            <a:endParaRPr lang="en-US" altLang="en-US" sz="4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228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335</TotalTime>
  <Words>769</Words>
  <Application>Microsoft Office PowerPoint</Application>
  <PresentationFormat>On-screen Show (4:3)</PresentationFormat>
  <Paragraphs>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Slide 1</vt:lpstr>
      <vt:lpstr>1. Khởi động: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Nội dung bài học.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Ha</dc:creator>
  <cp:lastModifiedBy>Sky123.Org</cp:lastModifiedBy>
  <cp:revision>70</cp:revision>
  <dcterms:created xsi:type="dcterms:W3CDTF">2017-09-09T00:17:23Z</dcterms:created>
  <dcterms:modified xsi:type="dcterms:W3CDTF">2022-03-12T13:40:57Z</dcterms:modified>
</cp:coreProperties>
</file>