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65" r:id="rId6"/>
    <p:sldId id="266" r:id="rId7"/>
    <p:sldId id="267" r:id="rId8"/>
    <p:sldId id="259" r:id="rId9"/>
    <p:sldId id="260" r:id="rId10"/>
    <p:sldId id="261" r:id="rId11"/>
    <p:sldId id="262" r:id="rId12"/>
    <p:sldId id="263" r:id="rId13"/>
    <p:sldId id="264" r:id="rId14"/>
    <p:sldId id="268" r:id="rId15"/>
    <p:sldId id="269" r:id="rId16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D118-FFB9-4060-9898-D3940ADD3261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C8CF-7E12-4819-AC84-22157288F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D118-FFB9-4060-9898-D3940ADD3261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C8CF-7E12-4819-AC84-22157288F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D118-FFB9-4060-9898-D3940ADD3261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C8CF-7E12-4819-AC84-22157288F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D118-FFB9-4060-9898-D3940ADD3261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C8CF-7E12-4819-AC84-22157288F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D118-FFB9-4060-9898-D3940ADD3261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C8CF-7E12-4819-AC84-22157288F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D118-FFB9-4060-9898-D3940ADD3261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C8CF-7E12-4819-AC84-22157288F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D118-FFB9-4060-9898-D3940ADD3261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C8CF-7E12-4819-AC84-22157288F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D118-FFB9-4060-9898-D3940ADD3261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C8CF-7E12-4819-AC84-22157288F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D118-FFB9-4060-9898-D3940ADD3261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C8CF-7E12-4819-AC84-22157288F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D118-FFB9-4060-9898-D3940ADD3261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C8CF-7E12-4819-AC84-22157288F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D118-FFB9-4060-9898-D3940ADD3261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C8CF-7E12-4819-AC84-22157288F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4D118-FFB9-4060-9898-D3940ADD3261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7C8CF-7E12-4819-AC84-22157288F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../VIDEO%20H&#431;&#7898;NG%20D&#7850;N%20VI&#7870;T%20CH&#7918;%20HOA%20C&#7904;%20NH&#7904;.mp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i="1" u="sng" dirty="0" smtClean="0">
                <a:latin typeface="Times New Roman" pitchFamily="18" charset="0"/>
                <a:cs typeface="Times New Roman" pitchFamily="18" charset="0"/>
              </a:rPr>
              <a:t>Tiếng Việt</a:t>
            </a:r>
          </a:p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BÀI 1: NỤ HÔN TRÊN BÀN TAY </a:t>
            </a:r>
          </a:p>
        </p:txBody>
      </p:sp>
      <p:pic>
        <p:nvPicPr>
          <p:cNvPr id="11266" name="Picture 2" descr="Kết quả hình ảnh cho nụ hôn trên bàn t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855" y="1315906"/>
            <a:ext cx="9144000" cy="5181876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34636" y="858706"/>
            <a:ext cx="8534400" cy="457200"/>
            <a:chOff x="304800" y="1447800"/>
            <a:chExt cx="8534400" cy="457200"/>
          </a:xfrm>
        </p:grpSpPr>
        <p:sp>
          <p:nvSpPr>
            <p:cNvPr id="8" name="Rounded Rectangle 7"/>
            <p:cNvSpPr/>
            <p:nvPr/>
          </p:nvSpPr>
          <p:spPr>
            <a:xfrm>
              <a:off x="304800" y="1447800"/>
              <a:ext cx="8534400" cy="4572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b="1" dirty="0" smtClean="0">
                  <a:solidFill>
                    <a:schemeClr val="tx1"/>
                  </a:solidFill>
                  <a:latin typeface="+mj-lt"/>
                </a:rPr>
                <a:t>         Nói về những gì em quan sát được trong tranh</a:t>
              </a:r>
              <a:endParaRPr lang="en-US" sz="24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04800" y="1447800"/>
              <a:ext cx="457200" cy="4572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 dirty="0" smtClean="0">
                  <a:solidFill>
                    <a:schemeClr val="tx1"/>
                  </a:solidFill>
                </a:rPr>
                <a:t>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9144000" cy="838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+mj-lt"/>
              </a:rPr>
              <a:t>     </a:t>
            </a:r>
            <a:r>
              <a:rPr lang="vi-VN" sz="3200" b="1" dirty="0" smtClean="0">
                <a:solidFill>
                  <a:schemeClr val="tx1"/>
                </a:solidFill>
                <a:latin typeface="+mj-lt"/>
              </a:rPr>
              <a:t>Quan sát tranh và dùng từ ngữ trong khung để nói theo tranh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0"/>
            <a:ext cx="6858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chemeClr val="tx1"/>
                </a:solidFill>
              </a:rPr>
              <a:t>6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914400"/>
          <a:ext cx="7772400" cy="838200"/>
        </p:xfrm>
        <a:graphic>
          <a:graphicData uri="http://schemas.openxmlformats.org/drawingml/2006/table">
            <a:tbl>
              <a:tblPr/>
              <a:tblGrid>
                <a:gridCol w="1943100"/>
                <a:gridCol w="1943100"/>
                <a:gridCol w="1943100"/>
                <a:gridCol w="1943100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effectLst/>
                          <a:latin typeface="inherit"/>
                        </a:rPr>
                        <a:t>chăm sóc</a:t>
                      </a:r>
                      <a:endParaRPr lang="vi-VN" sz="3200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effectLst/>
                          <a:latin typeface="inherit"/>
                        </a:rPr>
                        <a:t>ốm</a:t>
                      </a:r>
                      <a:endParaRPr lang="en-US" sz="3200" dirty="0">
                        <a:effectLst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effectLst/>
                          <a:latin typeface="inherit"/>
                        </a:rPr>
                        <a:t>ô tô điện</a:t>
                      </a:r>
                      <a:endParaRPr lang="vi-VN" sz="3200" dirty="0">
                        <a:effectLst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effectLst/>
                          <a:latin typeface="inherit"/>
                        </a:rPr>
                        <a:t>công</a:t>
                      </a:r>
                      <a:r>
                        <a:rPr lang="en-US" sz="32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inherit"/>
                        </a:rPr>
                        <a:t>viên</a:t>
                      </a:r>
                      <a:endParaRPr lang="en-US" sz="3200" dirty="0">
                        <a:effectLst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C:\Users\Administrator\Desktop\giai-bai-tap-tieng-viet-1-trang-24-25-26-27-bai-1-nu-hon-tren-ban-tay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50101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Administrator\Desktop\giai-bai-tap-tieng-viet-1-trang-24-25-26-27-bai-1-nu-hon-tren-ban-tay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2425" y="4286250"/>
            <a:ext cx="49815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vi-VN" sz="3200" b="1" i="1" dirty="0" smtClean="0">
                <a:latin typeface="inherit"/>
              </a:rPr>
              <a:t>Hướng dẫn trả lời: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5105400" cy="2971800"/>
          </a:xfrm>
        </p:spPr>
        <p:txBody>
          <a:bodyPr rtlCol="0">
            <a:normAutofit fontScale="92500" lnSpcReduction="20000"/>
          </a:bodyPr>
          <a:lstStyle/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Mỗi khi em bị ốm, mẹ luôn chăm sóc em tận tình.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Mẹ luôn ở bên cạnh, quan tâm và chăm sóc em khi em bị ốm.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Mẹ luôn lo lắng và chăm sóc em chu đáo mỗi khi em bị ốm.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838200"/>
            <a:ext cx="3581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983037"/>
            <a:ext cx="3657600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200" y="3810000"/>
            <a:ext cx="5181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Trong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công viên, bố và con đang chơi trò ô tô điện.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đang cùng bố chơi trò ô tô điện trong công viên.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Bố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hướng dẫn con chơi trò ô tô điện trong công viên.</a:t>
            </a:r>
          </a:p>
          <a:p>
            <a:pPr algn="just">
              <a:buFont typeface="Wingdings" pitchFamily="2" charset="2"/>
              <a:buChar char="ü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+mj-lt"/>
              </a:rPr>
              <a:t>Nghe – viết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0"/>
            <a:ext cx="6858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tx1"/>
                </a:solidFill>
              </a:rPr>
              <a:t>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893762"/>
            <a:ext cx="9144000" cy="3983038"/>
          </a:xfrm>
        </p:spPr>
        <p:txBody>
          <a:bodyPr>
            <a:normAutofit/>
          </a:bodyPr>
          <a:lstStyle/>
          <a:p>
            <a:pPr marL="0" indent="0" algn="ctr">
              <a:buFont typeface="Arial" pitchFamily="34" charset="0"/>
              <a:buNone/>
            </a:pP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Administrator\Desktop\giai-bai-tap-tieng-viet-1-trang-24-25-26-27-bai-1-nu-hon-tren-ban-tay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16939"/>
            <a:ext cx="8229600" cy="275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276600"/>
            <a:ext cx="8229600" cy="3352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1100" y="4472971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Mẹ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nhẹ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nhàng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đặt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nụ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hôn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bàn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tay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5011923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Nam. Nam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thấy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thật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ấm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áp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+mj-lt"/>
              </a:rPr>
              <a:t>Chọn chữ phù hợp thay cho bông hoa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0"/>
            <a:ext cx="6858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chemeClr val="tx1"/>
                </a:solidFill>
              </a:rPr>
              <a:t>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219200"/>
            <a:ext cx="1612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a. n hay l ?</a:t>
            </a:r>
            <a:endParaRPr lang="en-US" sz="24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971800"/>
            <a:ext cx="168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b. c hay k ?</a:t>
            </a:r>
            <a:endParaRPr lang="en-US" sz="24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976735"/>
            <a:ext cx="7592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u="sng" dirty="0">
                <a:solidFill>
                  <a:srgbClr val="C00000"/>
                </a:solidFill>
                <a:latin typeface="+mj-lt"/>
              </a:rPr>
              <a:t>n</a:t>
            </a:r>
            <a:r>
              <a:rPr lang="vi-VN" sz="2400" b="1" u="sng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iềm vui                            </a:t>
            </a:r>
            <a:r>
              <a:rPr lang="vi-VN" sz="2400" b="1" u="sng" dirty="0" smtClean="0">
                <a:solidFill>
                  <a:srgbClr val="C00000"/>
                </a:solidFill>
                <a:latin typeface="+mj-lt"/>
              </a:rPr>
              <a:t>l </a:t>
            </a:r>
            <a:r>
              <a:rPr lang="vi-VN" sz="2400" dirty="0" smtClean="0">
                <a:latin typeface="+mj-lt"/>
              </a:rPr>
              <a:t>o lắng                           </a:t>
            </a:r>
            <a:r>
              <a:rPr lang="vi-VN" sz="2400" b="1" u="sng" dirty="0" smtClean="0">
                <a:solidFill>
                  <a:srgbClr val="C00000"/>
                </a:solidFill>
                <a:latin typeface="+mj-lt"/>
              </a:rPr>
              <a:t>l </a:t>
            </a:r>
            <a:r>
              <a:rPr lang="vi-VN" sz="2400" dirty="0" smtClean="0">
                <a:latin typeface="+mj-lt"/>
              </a:rPr>
              <a:t>òng mẹ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3810000"/>
            <a:ext cx="7965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+mj-lt"/>
              </a:rPr>
              <a:t>mẹ    </a:t>
            </a:r>
            <a:r>
              <a:rPr lang="vi-VN" sz="2400" b="1" u="sng" dirty="0" smtClean="0">
                <a:solidFill>
                  <a:srgbClr val="C00000"/>
                </a:solidFill>
                <a:latin typeface="+mj-lt"/>
              </a:rPr>
              <a:t>c </a:t>
            </a:r>
            <a:r>
              <a:rPr lang="vi-VN" sz="2400" dirty="0" smtClean="0">
                <a:latin typeface="+mj-lt"/>
              </a:rPr>
              <a:t>on                              </a:t>
            </a:r>
            <a:r>
              <a:rPr lang="vi-VN" sz="2400" b="1" u="sng" dirty="0" smtClean="0">
                <a:solidFill>
                  <a:srgbClr val="C00000"/>
                </a:solidFill>
                <a:latin typeface="+mj-lt"/>
              </a:rPr>
              <a:t>k </a:t>
            </a:r>
            <a:r>
              <a:rPr lang="vi-VN" sz="2400" dirty="0" smtClean="0">
                <a:latin typeface="+mj-lt"/>
              </a:rPr>
              <a:t>ỉ niệm                            </a:t>
            </a:r>
            <a:r>
              <a:rPr lang="vi-VN" sz="2400" b="1" u="sng" dirty="0" smtClean="0">
                <a:solidFill>
                  <a:srgbClr val="C00000"/>
                </a:solidFill>
                <a:latin typeface="+mj-lt"/>
              </a:rPr>
              <a:t>k </a:t>
            </a:r>
            <a:r>
              <a:rPr lang="vi-VN" sz="2400" dirty="0" smtClean="0">
                <a:latin typeface="+mj-lt"/>
              </a:rPr>
              <a:t>ì diệu</a:t>
            </a:r>
          </a:p>
        </p:txBody>
      </p:sp>
      <p:pic>
        <p:nvPicPr>
          <p:cNvPr id="16386" name="Picture 2" descr="Kết quả hình ảnh cho vẽ bông hoa cú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87" t="22857" r="22540" b="21270"/>
          <a:stretch>
            <a:fillRect/>
          </a:stretch>
        </p:blipFill>
        <p:spPr bwMode="auto">
          <a:xfrm>
            <a:off x="457200" y="2057400"/>
            <a:ext cx="609600" cy="609600"/>
          </a:xfrm>
          <a:prstGeom prst="rect">
            <a:avLst/>
          </a:prstGeom>
          <a:noFill/>
        </p:spPr>
      </p:pic>
      <p:pic>
        <p:nvPicPr>
          <p:cNvPr id="14" name="Picture 2" descr="Kết quả hình ảnh cho vẽ bông hoa cú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87" t="22857" r="22540" b="21270"/>
          <a:stretch>
            <a:fillRect/>
          </a:stretch>
        </p:blipFill>
        <p:spPr bwMode="auto">
          <a:xfrm>
            <a:off x="3505200" y="3733800"/>
            <a:ext cx="609600" cy="609600"/>
          </a:xfrm>
          <a:prstGeom prst="rect">
            <a:avLst/>
          </a:prstGeom>
          <a:noFill/>
        </p:spPr>
      </p:pic>
      <p:pic>
        <p:nvPicPr>
          <p:cNvPr id="15" name="Picture 2" descr="Kết quả hình ảnh cho vẽ bông hoa cú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87" t="22857" r="22540" b="21270"/>
          <a:stretch>
            <a:fillRect/>
          </a:stretch>
        </p:blipFill>
        <p:spPr bwMode="auto">
          <a:xfrm>
            <a:off x="6629400" y="3810000"/>
            <a:ext cx="609600" cy="609600"/>
          </a:xfrm>
          <a:prstGeom prst="rect">
            <a:avLst/>
          </a:prstGeom>
          <a:noFill/>
        </p:spPr>
      </p:pic>
      <p:pic>
        <p:nvPicPr>
          <p:cNvPr id="17" name="Picture 2" descr="Kết quả hình ảnh cho vẽ bông hoa cú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87" t="22857" r="22540" b="21270"/>
          <a:stretch>
            <a:fillRect/>
          </a:stretch>
        </p:blipFill>
        <p:spPr bwMode="auto">
          <a:xfrm>
            <a:off x="6629400" y="1981200"/>
            <a:ext cx="609600" cy="609600"/>
          </a:xfrm>
          <a:prstGeom prst="rect">
            <a:avLst/>
          </a:prstGeom>
          <a:noFill/>
        </p:spPr>
      </p:pic>
      <p:pic>
        <p:nvPicPr>
          <p:cNvPr id="18" name="Picture 2" descr="Kết quả hình ảnh cho vẽ bông hoa cú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87" t="22857" r="22540" b="21270"/>
          <a:stretch>
            <a:fillRect/>
          </a:stretch>
        </p:blipFill>
        <p:spPr bwMode="auto">
          <a:xfrm>
            <a:off x="3657600" y="1981200"/>
            <a:ext cx="609600" cy="609600"/>
          </a:xfrm>
          <a:prstGeom prst="rect">
            <a:avLst/>
          </a:prstGeom>
          <a:noFill/>
        </p:spPr>
      </p:pic>
      <p:pic>
        <p:nvPicPr>
          <p:cNvPr id="19" name="Picture 2" descr="Kết quả hình ảnh cho vẽ bông hoa cú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87" t="22857" r="22540" b="21270"/>
          <a:stretch>
            <a:fillRect/>
          </a:stretch>
        </p:blipFill>
        <p:spPr bwMode="auto">
          <a:xfrm>
            <a:off x="685800" y="3810000"/>
            <a:ext cx="609600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381000"/>
            <a:ext cx="6477000" cy="617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19050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Nam </a:t>
            </a:r>
            <a:r>
              <a:rPr lang="en-US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được</a:t>
            </a:r>
            <a:r>
              <a:rPr lang="en-US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mẹ</a:t>
            </a:r>
            <a:r>
              <a:rPr lang="en-US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đưa</a:t>
            </a:r>
            <a:r>
              <a:rPr lang="en-US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đến</a:t>
            </a:r>
            <a:r>
              <a:rPr lang="en-US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trường</a:t>
            </a:r>
            <a:r>
              <a:rPr lang="en-US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266700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Ngày</a:t>
            </a:r>
            <a:r>
              <a:rPr lang="en-US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đầu</a:t>
            </a:r>
            <a:r>
              <a:rPr lang="en-US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tiên</a:t>
            </a:r>
            <a:r>
              <a:rPr lang="en-US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đi</a:t>
            </a:r>
            <a:r>
              <a:rPr lang="en-US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học</a:t>
            </a:r>
            <a:r>
              <a:rPr lang="en-US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Nam </a:t>
            </a:r>
            <a:r>
              <a:rPr lang="en-US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cảm</a:t>
            </a:r>
            <a:r>
              <a:rPr lang="en-US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thấy</a:t>
            </a:r>
            <a:r>
              <a:rPr lang="en-US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lo </a:t>
            </a:r>
            <a:r>
              <a:rPr lang="en-US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lắng</a:t>
            </a:r>
            <a:r>
              <a:rPr lang="en-US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38862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đột</a:t>
            </a:r>
            <a:r>
              <a:rPr lang="en-US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nhiên</a:t>
            </a:r>
            <a:endParaRPr lang="en-US" sz="2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428631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</a:t>
            </a:r>
            <a:r>
              <a:rPr lang="en-US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àn</a:t>
            </a:r>
            <a:r>
              <a:rPr lang="en-US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tay</a:t>
            </a:r>
            <a:endParaRPr lang="en-US" sz="2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1976" y="4645224"/>
            <a:ext cx="1345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i</a:t>
            </a:r>
            <a:r>
              <a:rPr lang="en-US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m</a:t>
            </a:r>
            <a:r>
              <a:rPr lang="en-US" sz="2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lặng</a:t>
            </a:r>
            <a:endParaRPr lang="en-US" sz="2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6792" y="535311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ấm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áp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6792" y="5791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ung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tăng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47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304800"/>
            <a:ext cx="7239000" cy="62484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3505200" y="4419600"/>
            <a:ext cx="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429000" y="2895600"/>
            <a:ext cx="838200" cy="1447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505200" y="2971800"/>
            <a:ext cx="7620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505200" y="3698631"/>
            <a:ext cx="7620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36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0" y="0"/>
            <a:ext cx="31242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+mj-lt"/>
              </a:rPr>
              <a:t>Đọc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0" y="0"/>
            <a:ext cx="6858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228600"/>
            <a:ext cx="8915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Nụ hôn trên bàn tay</a:t>
            </a:r>
          </a:p>
          <a:p>
            <a:pPr algn="just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    Ngày đầu đi học, Nam hồi hộp lắm. Mẹ nhẹ nhàng đặt một nụ hôn vào bàn tay Nam và dặn: </a:t>
            </a:r>
          </a:p>
          <a:p>
            <a:pPr algn="just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    - Mỗi khi lo lắng, con hãy áp bàn tay này lên má. Mẹ lúc nào cũng ở bên con.</a:t>
            </a:r>
          </a:p>
          <a:p>
            <a:pPr algn="just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     Nam cảm thấy thật ấm áp. Cậu im lặng rồi đột nhiên mỉm cười:</a:t>
            </a:r>
          </a:p>
          <a:p>
            <a:pPr algn="just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    - Mẹ đưa tay cho con nào!</a:t>
            </a:r>
          </a:p>
          <a:p>
            <a:pPr algn="just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  Nam đặt một nụ hôn vào bàn tay mẹ rồi thủ thỉ: </a:t>
            </a:r>
          </a:p>
          <a:p>
            <a:pPr algn="just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     - Bây giờ thì mẹ cũng có nụ hôn trên bàn tay rồi. Con yêu mẹ!</a:t>
            </a:r>
          </a:p>
          <a:p>
            <a:pPr algn="just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Nam chào mẹ và tung tăng bước vào lớp.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Administrator\Desktop\giai-bai-tap-tieng-viet-1-trang-24-25-26-27-bai-1-nu-hon-tren-ban-tay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419600"/>
            <a:ext cx="8534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3505200" y="990600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91200" y="990600"/>
            <a:ext cx="1143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57800" y="3200400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86000" y="3886200"/>
            <a:ext cx="1066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xmlns="" id="{18328BA5-306A-4F44-B8DD-7830A3C56C7F}"/>
              </a:ext>
            </a:extLst>
          </p:cNvPr>
          <p:cNvSpPr/>
          <p:nvPr/>
        </p:nvSpPr>
        <p:spPr>
          <a:xfrm>
            <a:off x="1" y="-316707"/>
            <a:ext cx="9143999" cy="589097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28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Nụ</a:t>
            </a:r>
            <a:r>
              <a:rPr lang="en-US" altLang="zh-CN" sz="28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hôn</a:t>
            </a:r>
            <a:r>
              <a:rPr lang="en-US" altLang="zh-CN" sz="28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trên</a:t>
            </a:r>
            <a:r>
              <a:rPr lang="en-US" altLang="zh-CN" sz="28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bàn</a:t>
            </a:r>
            <a:r>
              <a:rPr lang="en-US" altLang="zh-CN" sz="28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tay</a:t>
            </a:r>
            <a:endParaRPr lang="en-US" altLang="zh-CN" sz="2800" b="1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Nam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hộp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nhẹ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đặt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nụ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hôn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tay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Nam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dặn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</a:p>
          <a:p>
            <a:pPr algn="just"/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-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Mỗi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lo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con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hãy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áp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tay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này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lúc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bên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con.</a:t>
            </a:r>
          </a:p>
          <a:p>
            <a:pPr algn="just"/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Nam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ấm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áp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Cậu</a:t>
            </a:r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im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lặng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rồi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đột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nhiên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mỉm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cười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</a:p>
          <a:p>
            <a:pPr algn="just"/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	-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đưa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tay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!</a:t>
            </a:r>
          </a:p>
          <a:p>
            <a:pPr algn="just"/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Nam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đặt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nụ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hôn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bàn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tay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rồi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thủ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thỉ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</a:p>
          <a:p>
            <a:pPr algn="just"/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-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Bây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nụ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hôn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trên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bàn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tay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rồi</a:t>
            </a:r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Con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! 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Nam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chào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tung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tăng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bước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		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616689" y="485941"/>
            <a:ext cx="361507" cy="424896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5">
            <a:extLst>
              <a:ext uri="{FF2B5EF4-FFF2-40B4-BE49-F238E27FC236}">
                <a16:creationId xmlns:a16="http://schemas.microsoft.com/office/drawing/2014/main" xmlns="" id="{BB31C7CE-3A00-464D-89B3-1755B3BAA779}"/>
              </a:ext>
            </a:extLst>
          </p:cNvPr>
          <p:cNvSpPr/>
          <p:nvPr/>
        </p:nvSpPr>
        <p:spPr>
          <a:xfrm>
            <a:off x="191709" y="2212947"/>
            <a:ext cx="361507" cy="41583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410_20200508100059_nu-hon-tren-ban-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37017" y="-1129507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6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35052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+mj-lt"/>
              </a:rPr>
              <a:t>Trả lời câu hỏi: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0" y="0"/>
            <a:ext cx="6858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Administrator\Desktop\giai-bai-tap-tieng-viet-1-trang-24-25-26-27-bai-1-nu-hon-tren-ban-tay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393842"/>
            <a:ext cx="5486400" cy="246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8382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a. </a:t>
            </a:r>
            <a:r>
              <a:rPr lang="vi-VN" sz="2800" b="1" dirty="0" smtClean="0">
                <a:latin typeface="+mj-lt"/>
              </a:rPr>
              <a:t>Ngày đầu đi học, Nam thế nào </a:t>
            </a:r>
            <a:r>
              <a:rPr lang="vi-VN" sz="2400" b="1" dirty="0" smtClean="0">
                <a:latin typeface="+mj-lt"/>
              </a:rPr>
              <a:t>?</a:t>
            </a:r>
            <a:endParaRPr lang="en-US" sz="24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9812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b. </a:t>
            </a:r>
            <a:r>
              <a:rPr lang="vi-VN" sz="2800" b="1" dirty="0" smtClean="0">
                <a:latin typeface="+mj-lt"/>
              </a:rPr>
              <a:t>Mẹ dặn Nam điều gì ?</a:t>
            </a:r>
            <a:endParaRPr lang="en-US" sz="28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4290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c. </a:t>
            </a:r>
            <a:r>
              <a:rPr lang="vi-VN" sz="2800" b="1" dirty="0" smtClean="0">
                <a:latin typeface="+mj-lt"/>
              </a:rPr>
              <a:t>Sau khi chào mẹ, Nam làm gì ?</a:t>
            </a:r>
            <a:endParaRPr lang="en-US" sz="2800" b="1" dirty="0"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8600" y="1295400"/>
            <a:ext cx="8915400" cy="6096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ày đầu đi học, Nam hồi hộp lắm</a:t>
            </a: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8600" y="2438400"/>
            <a:ext cx="8915400" cy="8382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con”.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8600" y="3886200"/>
            <a:ext cx="8915400" cy="6096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 khi chào mẹ, Nam tung tăng bước vào lớp.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4800"/>
            <a:ext cx="75438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5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5-Point Star 3">
            <a:hlinkClick r:id="rId2" action="ppaction://hlinkfile"/>
          </p:cNvPr>
          <p:cNvSpPr/>
          <p:nvPr/>
        </p:nvSpPr>
        <p:spPr>
          <a:xfrm>
            <a:off x="1752600" y="1600200"/>
            <a:ext cx="6096000" cy="3733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0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4800"/>
            <a:ext cx="75438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tx1"/>
                </a:solidFill>
                <a:latin typeface="+mj-lt"/>
              </a:rPr>
              <a:t>Viết vào vở câu trả lời cho câu hỏi a ở mục 3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0"/>
            <a:ext cx="6858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7620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Ngày đầu đi học, Nam ( ... 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373454"/>
            <a:ext cx="8077200" cy="131587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i="1" u="sng" dirty="0" smtClean="0">
                <a:latin typeface="+mj-lt"/>
              </a:rPr>
              <a:t>Hướng dẫn trả lời:</a:t>
            </a:r>
          </a:p>
          <a:p>
            <a:pPr algn="ctr">
              <a:lnSpc>
                <a:spcPct val="150000"/>
              </a:lnSpc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Ngày đầu đi học, Nam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hồi hộp lắm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0" y="2667000"/>
            <a:ext cx="1752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375862"/>
            <a:ext cx="8458200" cy="27113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46482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dầu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Nam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hồi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hộp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lắm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tx1"/>
                </a:solidFill>
                <a:latin typeface="+mj-lt"/>
              </a:rPr>
              <a:t>Chọn từ ngữ để hoàn thiện câu và viết câu vào vở: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0"/>
            <a:ext cx="6858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chemeClr val="tx1"/>
                </a:solidFill>
              </a:rPr>
              <a:t>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066800"/>
            <a:ext cx="70104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  <a:latin typeface="+mj-lt"/>
              </a:rPr>
              <a:t>mỉm cười                lo lắng</a:t>
            </a:r>
            <a:r>
              <a:rPr lang="vi-VN" sz="2800" dirty="0">
                <a:solidFill>
                  <a:schemeClr val="tx1"/>
                </a:solidFill>
              </a:rPr>
              <a:t> </a:t>
            </a:r>
            <a:r>
              <a:rPr lang="vi-VN" sz="2800" dirty="0" smtClean="0">
                <a:solidFill>
                  <a:schemeClr val="tx1"/>
                </a:solidFill>
              </a:rPr>
              <a:t>                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thủ thỉ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09800" y="2057400"/>
            <a:ext cx="571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(…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2655887"/>
            <a:ext cx="34099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3200" b="1" i="1" dirty="0">
                <a:latin typeface="+mj-lt"/>
              </a:rPr>
              <a:t>Hướng dẫn trả lời:</a:t>
            </a:r>
            <a:endParaRPr lang="en-US" sz="3200" dirty="0">
              <a:latin typeface="+mj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65375" y="3048000"/>
            <a:ext cx="57214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705600" y="3581400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4088264"/>
            <a:ext cx="8191500" cy="23973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5093359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lần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bị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ốm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mẹ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rất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lo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lắng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8" grpId="0"/>
      <p:bldP spid="9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7&quot;/&gt;&lt;property id=&quot;20307&quot; value=&quot;259&quot;/&gt;&lt;/object&gt;&lt;object type=&quot;3&quot; unique_id=&quot;10007&quot;&gt;&lt;property id=&quot;20148&quot; value=&quot;5&quot;/&gt;&lt;property id=&quot;20300&quot; value=&quot;Slide 8&quot;/&gt;&lt;property id=&quot;20307&quot; value=&quot;260&quot;/&gt;&lt;/object&gt;&lt;object type=&quot;3&quot; unique_id=&quot;10008&quot;&gt;&lt;property id=&quot;20148&quot; value=&quot;5&quot;/&gt;&lt;property id=&quot;20300&quot; value=&quot;Slide 9&quot;/&gt;&lt;property id=&quot;20307&quot; value=&quot;261&quot;/&gt;&lt;/object&gt;&lt;object type=&quot;3&quot; unique_id=&quot;10009&quot;&gt;&lt;property id=&quot;20148&quot; value=&quot;5&quot;/&gt;&lt;property id=&quot;20300&quot; value=&quot;Slide 10 - &amp;quot;Hướng dẫn trả lời:&amp;quot;&quot;/&gt;&lt;property id=&quot;20307&quot; value=&quot;262&quot;/&gt;&lt;/object&gt;&lt;object type=&quot;3&quot; unique_id=&quot;10010&quot;&gt;&lt;property id=&quot;20148&quot; value=&quot;5&quot;/&gt;&lt;property id=&quot;20300&quot; value=&quot;Slide 11&quot;/&gt;&lt;property id=&quot;20307&quot; value=&quot;263&quot;/&gt;&lt;/object&gt;&lt;object type=&quot;3&quot; unique_id=&quot;10011&quot;&gt;&lt;property id=&quot;20148&quot; value=&quot;5&quot;/&gt;&lt;property id=&quot;20300&quot; value=&quot;Slide 12&quot;/&gt;&lt;property id=&quot;20307&quot; value=&quot;264&quot;/&gt;&lt;/object&gt;&lt;object type=&quot;3&quot; unique_id=&quot;10067&quot;&gt;&lt;property id=&quot;20148&quot; value=&quot;5&quot;/&gt;&lt;property id=&quot;20300&quot; value=&quot;Slide 4&quot;/&gt;&lt;property id=&quot;20307&quot; value=&quot;265&quot;/&gt;&lt;/object&gt;&lt;object type=&quot;3&quot; unique_id=&quot;10068&quot;&gt;&lt;property id=&quot;20148&quot; value=&quot;5&quot;/&gt;&lt;property id=&quot;20300&quot; value=&quot;Slide 5&quot;/&gt;&lt;property id=&quot;20307&quot; value=&quot;266&quot;/&gt;&lt;/object&gt;&lt;object type=&quot;3&quot; unique_id=&quot;10122&quot;&gt;&lt;property id=&quot;20148&quot; value=&quot;5&quot;/&gt;&lt;property id=&quot;20300&quot; value=&quot;Slide 6&quot;/&gt;&lt;property id=&quot;20307&quot; value=&quot;267&quot;/&gt;&lt;/object&gt;&lt;object type=&quot;3&quot; unique_id=&quot;10123&quot;&gt;&lt;property id=&quot;20148&quot; value=&quot;5&quot;/&gt;&lt;property id=&quot;20300&quot; value=&quot;Slide 13&quot;/&gt;&lt;property id=&quot;20307&quot; value=&quot;268&quot;/&gt;&lt;/object&gt;&lt;object type=&quot;3&quot; unique_id=&quot;10124&quot;&gt;&lt;property id=&quot;20148&quot; value=&quot;5&quot;/&gt;&lt;property id=&quot;20300&quot; value=&quot;Slide 14&quot;/&gt;&lt;property id=&quot;20307&quot; value=&quot;269&quot;/&gt;&lt;/object&gt;&lt;/object&gt;&lt;object type=&quot;8&quot; unique_id=&quot;1002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551</Words>
  <Application>Microsoft Office PowerPoint</Application>
  <PresentationFormat>On-screen Show (4:3)</PresentationFormat>
  <Paragraphs>82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trả lời: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 PC</dc:creator>
  <cp:lastModifiedBy>VIP DG</cp:lastModifiedBy>
  <cp:revision>40</cp:revision>
  <dcterms:created xsi:type="dcterms:W3CDTF">2021-02-19T12:38:44Z</dcterms:created>
  <dcterms:modified xsi:type="dcterms:W3CDTF">2022-01-07T13:44:56Z</dcterms:modified>
</cp:coreProperties>
</file>