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21" r:id="rId2"/>
    <p:sldId id="322" r:id="rId3"/>
    <p:sldId id="298" r:id="rId4"/>
    <p:sldId id="296" r:id="rId5"/>
    <p:sldId id="314" r:id="rId6"/>
    <p:sldId id="316" r:id="rId7"/>
    <p:sldId id="317" r:id="rId8"/>
    <p:sldId id="318" r:id="rId9"/>
    <p:sldId id="319" r:id="rId10"/>
    <p:sldId id="285" r:id="rId11"/>
    <p:sldId id="315" r:id="rId12"/>
    <p:sldId id="320" r:id="rId13"/>
    <p:sldId id="307" r:id="rId14"/>
    <p:sldId id="308" r:id="rId15"/>
    <p:sldId id="309" r:id="rId16"/>
    <p:sldId id="310" r:id="rId17"/>
    <p:sldId id="311" r:id="rId18"/>
    <p:sldId id="312" r:id="rId19"/>
    <p:sldId id="313" r:id="rId20"/>
  </p:sldIdLst>
  <p:sldSz cx="12192000" cy="6858000"/>
  <p:notesSz cx="6858000" cy="9144000"/>
  <p:embeddedFontLst>
    <p:embeddedFont>
      <p:font typeface="Lato" charset="0"/>
      <p:regular r:id="rId22"/>
      <p:bold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Calibri Light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8BAB7"/>
    <a:srgbClr val="2F9D9A"/>
    <a:srgbClr val="18B462"/>
    <a:srgbClr val="7FCDDD"/>
    <a:srgbClr val="BEE6EE"/>
    <a:srgbClr val="60C0DA"/>
    <a:srgbClr val="30ADCF"/>
    <a:srgbClr val="2B99B7"/>
    <a:srgbClr val="D5EEF1"/>
    <a:srgbClr val="2D917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64" autoAdjust="0"/>
    <p:restoredTop sz="94660"/>
  </p:normalViewPr>
  <p:slideViewPr>
    <p:cSldViewPr snapToGrid="0" showGuides="1">
      <p:cViewPr>
        <p:scale>
          <a:sx n="87" d="100"/>
          <a:sy n="87" d="100"/>
        </p:scale>
        <p:origin x="-54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8114E-629B-4657-AE39-D1ACBF629286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D7903-5196-4A15-91E0-5D369AFEAD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084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pPr/>
              <a:t>22/12/2020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8514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pPr/>
              <a:t>22/12/2020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92037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pPr/>
              <a:t>22/12/2020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0090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pPr/>
              <a:t>22/12/2020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9091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pPr/>
              <a:t>22/12/2020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11891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pPr/>
              <a:t>22/12/2020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2607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pPr/>
              <a:t>22/12/2020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70276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pPr/>
              <a:t>22/12/2020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9900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pPr/>
              <a:t>22/12/2020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07996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pPr/>
              <a:t>22/12/2020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5684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pPr/>
              <a:t>22/12/2020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02094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/>
              <a:pPr/>
              <a:t>22/12/2020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9714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5-Point Star 3"/>
          <p:cNvSpPr/>
          <p:nvPr/>
        </p:nvSpPr>
        <p:spPr>
          <a:xfrm>
            <a:off x="3984171" y="2797629"/>
            <a:ext cx="3614058" cy="2536371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245E260-1C5A-42FD-A48F-77BB03A4D248}"/>
              </a:ext>
            </a:extLst>
          </p:cNvPr>
          <p:cNvSpPr txBox="1"/>
          <p:nvPr/>
        </p:nvSpPr>
        <p:spPr>
          <a:xfrm>
            <a:off x="973884" y="914106"/>
            <a:ext cx="6022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6" y="1012371"/>
            <a:ext cx="11004370" cy="53438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1333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47951"/>
          </a:xfrm>
        </p:spPr>
        <p:txBody>
          <a:bodyPr>
            <a:normAutofit fontScale="90000"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Câu hỏi gợi ý:</a:t>
            </a: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599" y="2046514"/>
            <a:ext cx="10308771" cy="3211286"/>
          </a:xfrm>
        </p:spPr>
        <p:txBody>
          <a:bodyPr>
            <a:noAutofit/>
          </a:bodyPr>
          <a:lstStyle/>
          <a:p>
            <a:pPr algn="l">
              <a:buFontTx/>
              <a:buChar char="-"/>
            </a:pPr>
            <a:r>
              <a:rPr lang="en-US" sz="4400" smtClean="0"/>
              <a:t> </a:t>
            </a:r>
            <a:r>
              <a:rPr lang="en-US" sz="4400" smtClean="0">
                <a:solidFill>
                  <a:schemeClr val="accent1">
                    <a:lumMod val="75000"/>
                  </a:schemeClr>
                </a:solidFill>
              </a:rPr>
              <a:t>Gia đình em thường làm gì để chuẩn bị đón Tết?</a:t>
            </a:r>
          </a:p>
          <a:p>
            <a:pPr algn="l">
              <a:buFontTx/>
              <a:buChar char="-"/>
            </a:pPr>
            <a:r>
              <a:rPr lang="en-US" sz="4400" smtClean="0">
                <a:solidFill>
                  <a:schemeClr val="accent1">
                    <a:lumMod val="75000"/>
                  </a:schemeClr>
                </a:solidFill>
              </a:rPr>
              <a:t> Mọi người tham gia với thái độ như thế nào?</a:t>
            </a:r>
          </a:p>
          <a:p>
            <a:pPr algn="l">
              <a:buFontTx/>
              <a:buChar char="-"/>
            </a:pPr>
            <a:r>
              <a:rPr lang="en-US" sz="4400" smtClean="0">
                <a:solidFill>
                  <a:schemeClr val="accent1">
                    <a:lumMod val="75000"/>
                  </a:schemeClr>
                </a:solidFill>
              </a:rPr>
              <a:t> Em thích hoạt động nào nhất?</a:t>
            </a:r>
            <a:endParaRPr lang="vi-VN" sz="440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7245"/>
          </a:xfrm>
        </p:spPr>
        <p:txBody>
          <a:bodyPr>
            <a:normAutofit fontScale="90000"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Trò chơi </a:t>
            </a: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7686"/>
            <a:ext cx="10515600" cy="5099277"/>
          </a:xfrm>
        </p:spPr>
        <p:txBody>
          <a:bodyPr>
            <a:noAutofit/>
          </a:bodyPr>
          <a:lstStyle/>
          <a:p>
            <a:r>
              <a:rPr lang="en-US" sz="3400" smtClean="0"/>
              <a:t>1. Con hãy kể tên một số hoạt động cần chuẩn bị cho ngày Tết?</a:t>
            </a:r>
          </a:p>
          <a:p>
            <a:r>
              <a:rPr lang="en-US" sz="3400" smtClean="0">
                <a:solidFill>
                  <a:srgbClr val="FF0000"/>
                </a:solidFill>
              </a:rPr>
              <a:t>=&gt; Lau dọn nhà cửa, gói bánh trưng, đi chợ Tết, cúng tổ tiên</a:t>
            </a:r>
          </a:p>
          <a:p>
            <a:r>
              <a:rPr lang="en-US" sz="3400" smtClean="0"/>
              <a:t>2. Loại bánh nào thường sử dụng trong ngày Tết ở miền Bắc?</a:t>
            </a:r>
          </a:p>
          <a:p>
            <a:r>
              <a:rPr lang="en-US" sz="3400" smtClean="0">
                <a:solidFill>
                  <a:srgbClr val="FF0000"/>
                </a:solidFill>
              </a:rPr>
              <a:t>=&gt; Bánh </a:t>
            </a:r>
            <a:r>
              <a:rPr lang="en-US" sz="3400" smtClean="0">
                <a:solidFill>
                  <a:srgbClr val="FF0000"/>
                </a:solidFill>
              </a:rPr>
              <a:t>chưng</a:t>
            </a:r>
            <a:endParaRPr lang="en-US" sz="3400" smtClean="0">
              <a:solidFill>
                <a:srgbClr val="FF0000"/>
              </a:solidFill>
            </a:endParaRPr>
          </a:p>
          <a:p>
            <a:r>
              <a:rPr lang="en-US" sz="3400" smtClean="0"/>
              <a:t>3. Tết âm lịch còn có tên gọi nào khác?</a:t>
            </a:r>
          </a:p>
          <a:p>
            <a:r>
              <a:rPr lang="en-US" sz="3400" smtClean="0">
                <a:solidFill>
                  <a:srgbClr val="FF0000"/>
                </a:solidFill>
              </a:rPr>
              <a:t>=&gt; Tết Nguyên đán hoặc Tết cổ truyền</a:t>
            </a:r>
          </a:p>
          <a:p>
            <a:r>
              <a:rPr lang="en-US" sz="3400" smtClean="0"/>
              <a:t>4. Con thích hoạt động nào khi chuẩn bị cho ngày Tết?</a:t>
            </a:r>
            <a:endParaRPr lang="vi-VN" sz="3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esktop\Tu nhien xa hoi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114" y="174171"/>
            <a:ext cx="3020182" cy="30044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Tu nhien xa hoi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686"/>
            <a:ext cx="3868738" cy="2939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Tu nhien xa hoi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3429000"/>
            <a:ext cx="3940629" cy="3124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Tu nhien xa hoi\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57" y="304800"/>
            <a:ext cx="3935715" cy="2950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Tu nhien xa hoi\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1" y="3646715"/>
            <a:ext cx="3984172" cy="3014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istrator\Desktop\Tu nhien xa hoi\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143" y="3559630"/>
            <a:ext cx="3363686" cy="3080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0324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4873"/>
            <a:ext cx="10515600" cy="989350"/>
          </a:xfrm>
        </p:spPr>
        <p:txBody>
          <a:bodyPr>
            <a:normAutofit/>
          </a:bodyPr>
          <a:lstStyle/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631" y="391886"/>
            <a:ext cx="5403613" cy="609885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5692" y="500743"/>
            <a:ext cx="5351488" cy="59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218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977" y="954557"/>
            <a:ext cx="5377305" cy="45966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5771" y="230215"/>
            <a:ext cx="5306518" cy="3022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5771" y="3432748"/>
            <a:ext cx="5306517" cy="29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245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742" y="494675"/>
            <a:ext cx="5846475" cy="59960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0761" y="494675"/>
            <a:ext cx="5336497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90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764" y="365125"/>
            <a:ext cx="5261547" cy="614060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987" y="365125"/>
            <a:ext cx="5471409" cy="614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893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770" y="589977"/>
            <a:ext cx="4581994" cy="52012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6222" y="164891"/>
            <a:ext cx="5597577" cy="3702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6557" y="3867462"/>
            <a:ext cx="5696263" cy="299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560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533" y="1"/>
            <a:ext cx="4699104" cy="368758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8041" y="1027906"/>
            <a:ext cx="5446426" cy="4476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8003" y="3735765"/>
            <a:ext cx="4798102" cy="302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477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80" y="0"/>
            <a:ext cx="4907455" cy="154707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94657" y="566057"/>
            <a:ext cx="10502389" cy="5802086"/>
            <a:chOff x="1588474" y="1450312"/>
            <a:chExt cx="8821882" cy="50625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474" y="1450312"/>
              <a:ext cx="8821882" cy="4855454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5590309" y="6098693"/>
              <a:ext cx="429888" cy="414146"/>
            </a:xfrm>
            <a:prstGeom prst="ellipse">
              <a:avLst/>
            </a:prstGeom>
            <a:solidFill>
              <a:srgbClr val="2D9179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3285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7" y="609600"/>
            <a:ext cx="8833123" cy="52469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05" y="2062675"/>
            <a:ext cx="2735902" cy="37145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2796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4485" y="683242"/>
            <a:ext cx="1010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Quan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sát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mà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Hoa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chuẩn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bị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ngày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Tết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73629" y="1343755"/>
            <a:ext cx="10134599" cy="5035634"/>
            <a:chOff x="2418552" y="1343755"/>
            <a:chExt cx="7245991" cy="5035634"/>
          </a:xfrm>
        </p:grpSpPr>
        <p:grpSp>
          <p:nvGrpSpPr>
            <p:cNvPr id="12" name="Group 11"/>
            <p:cNvGrpSpPr/>
            <p:nvPr/>
          </p:nvGrpSpPr>
          <p:grpSpPr>
            <a:xfrm>
              <a:off x="2418552" y="1343755"/>
              <a:ext cx="3253302" cy="2591416"/>
              <a:chOff x="1051223" y="1720710"/>
              <a:chExt cx="3063266" cy="236620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1223" y="1720710"/>
                <a:ext cx="3063266" cy="2184639"/>
              </a:xfrm>
              <a:prstGeom prst="rect">
                <a:avLst/>
              </a:prstGeom>
            </p:spPr>
          </p:pic>
          <p:sp>
            <p:nvSpPr>
              <p:cNvPr id="8" name="Oval 7"/>
              <p:cNvSpPr/>
              <p:nvPr/>
            </p:nvSpPr>
            <p:spPr>
              <a:xfrm>
                <a:off x="2142081" y="3723781"/>
                <a:ext cx="383593" cy="363135"/>
              </a:xfrm>
              <a:prstGeom prst="ellipse">
                <a:avLst/>
              </a:prstGeom>
              <a:solidFill>
                <a:srgbClr val="52B6AC"/>
              </a:solidFill>
              <a:ln>
                <a:solidFill>
                  <a:srgbClr val="30ADC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2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247797" y="1344946"/>
              <a:ext cx="2873606" cy="2448072"/>
              <a:chOff x="6009879" y="1729121"/>
              <a:chExt cx="3270024" cy="272934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9879" y="1729121"/>
                <a:ext cx="3270024" cy="2645028"/>
              </a:xfrm>
              <a:prstGeom prst="rect">
                <a:avLst/>
              </a:prstGeom>
            </p:spPr>
          </p:pic>
          <p:sp>
            <p:nvSpPr>
              <p:cNvPr id="13" name="Oval 12"/>
              <p:cNvSpPr/>
              <p:nvPr/>
            </p:nvSpPr>
            <p:spPr>
              <a:xfrm>
                <a:off x="7643081" y="4043536"/>
                <a:ext cx="435359" cy="414929"/>
              </a:xfrm>
              <a:prstGeom prst="ellipse">
                <a:avLst/>
              </a:prstGeom>
              <a:solidFill>
                <a:srgbClr val="52B6AC"/>
              </a:solidFill>
              <a:ln>
                <a:solidFill>
                  <a:srgbClr val="30ADC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3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418552" y="4068551"/>
              <a:ext cx="3144339" cy="2310838"/>
              <a:chOff x="1288416" y="4014122"/>
              <a:chExt cx="3144339" cy="2310838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2441167" y="5961825"/>
                <a:ext cx="383593" cy="363135"/>
              </a:xfrm>
              <a:prstGeom prst="ellipse">
                <a:avLst/>
              </a:prstGeom>
              <a:solidFill>
                <a:srgbClr val="52B6AC"/>
              </a:solidFill>
              <a:ln>
                <a:solidFill>
                  <a:srgbClr val="30ADC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4</a:t>
                </a: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8416" y="4014122"/>
                <a:ext cx="3144339" cy="2205785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6076571" y="4068551"/>
              <a:ext cx="3587972" cy="2310838"/>
              <a:chOff x="5146603" y="4014122"/>
              <a:chExt cx="3587972" cy="2310838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6603" y="4014122"/>
                <a:ext cx="3587972" cy="2210789"/>
              </a:xfrm>
              <a:prstGeom prst="rect">
                <a:avLst/>
              </a:prstGeom>
            </p:spPr>
          </p:pic>
          <p:sp>
            <p:nvSpPr>
              <p:cNvPr id="16" name="Oval 15"/>
              <p:cNvSpPr/>
              <p:nvPr/>
            </p:nvSpPr>
            <p:spPr>
              <a:xfrm>
                <a:off x="6832309" y="5961825"/>
                <a:ext cx="383593" cy="363135"/>
              </a:xfrm>
              <a:prstGeom prst="ellipse">
                <a:avLst/>
              </a:prstGeom>
              <a:solidFill>
                <a:srgbClr val="52B6AC"/>
              </a:solidFill>
              <a:ln>
                <a:solidFill>
                  <a:srgbClr val="30ADC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5</a:t>
                </a:r>
              </a:p>
            </p:txBody>
          </p:sp>
        </p:grp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39" y="571634"/>
            <a:ext cx="476935" cy="6848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89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Câu hỏi gợi ý:</a:t>
            </a: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smtClean="0">
                <a:solidFill>
                  <a:schemeClr val="accent1">
                    <a:lumMod val="75000"/>
                  </a:schemeClr>
                </a:solidFill>
              </a:rPr>
              <a:t>- Tranh vẽ cảnh gì?</a:t>
            </a:r>
          </a:p>
          <a:p>
            <a:r>
              <a:rPr lang="en-US" sz="4000" smtClean="0">
                <a:solidFill>
                  <a:schemeClr val="accent1">
                    <a:lumMod val="75000"/>
                  </a:schemeClr>
                </a:solidFill>
              </a:rPr>
              <a:t>- Những người trong tranh đang làm gì để chuẩn bị cho ngày Tết?</a:t>
            </a:r>
          </a:p>
          <a:p>
            <a:r>
              <a:rPr lang="en-US" sz="4000" smtClean="0">
                <a:solidFill>
                  <a:schemeClr val="accent1">
                    <a:lumMod val="75000"/>
                  </a:schemeClr>
                </a:solidFill>
              </a:rPr>
              <a:t>- Các bạn nhỏ trong tranh đang tham gia các hoạt động nào?</a:t>
            </a:r>
            <a:endParaRPr lang="vi-VN" sz="400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6" y="489858"/>
            <a:ext cx="10308771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1" y="359229"/>
            <a:ext cx="10559143" cy="5856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3" y="1404257"/>
            <a:ext cx="10450286" cy="4855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mp4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909" y="194830"/>
            <a:ext cx="11360727" cy="63904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490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188</Words>
  <Application>Microsoft Office PowerPoint</Application>
  <PresentationFormat>Custom</PresentationFormat>
  <Paragraphs>22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Times New Roman</vt:lpstr>
      <vt:lpstr>Lato</vt:lpstr>
      <vt:lpstr>Calibri</vt:lpstr>
      <vt:lpstr>Calibri Light</vt:lpstr>
      <vt:lpstr>Office Theme</vt:lpstr>
      <vt:lpstr>Slide 1</vt:lpstr>
      <vt:lpstr>Slide 2</vt:lpstr>
      <vt:lpstr>Slide 3</vt:lpstr>
      <vt:lpstr>Slide 4</vt:lpstr>
      <vt:lpstr>Câu hỏi gợi ý:</vt:lpstr>
      <vt:lpstr>Slide 6</vt:lpstr>
      <vt:lpstr>Slide 7</vt:lpstr>
      <vt:lpstr>Slide 8</vt:lpstr>
      <vt:lpstr>Slide 9</vt:lpstr>
      <vt:lpstr>Slide 10</vt:lpstr>
      <vt:lpstr>Câu hỏi gợi ý:</vt:lpstr>
      <vt:lpstr>Trò chơi 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Duc Anh</dc:creator>
  <cp:lastModifiedBy>A</cp:lastModifiedBy>
  <cp:revision>190</cp:revision>
  <dcterms:created xsi:type="dcterms:W3CDTF">2020-05-07T04:14:13Z</dcterms:created>
  <dcterms:modified xsi:type="dcterms:W3CDTF">2020-12-22T14:10:59Z</dcterms:modified>
</cp:coreProperties>
</file>