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3" r:id="rId3"/>
    <p:sldMasterId id="2147483686" r:id="rId4"/>
  </p:sldMasterIdLst>
  <p:sldIdLst>
    <p:sldId id="257" r:id="rId5"/>
    <p:sldId id="259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00" autoAdjust="0"/>
    <p:restoredTop sz="94660"/>
  </p:normalViewPr>
  <p:slideViewPr>
    <p:cSldViewPr snapToGrid="0">
      <p:cViewPr>
        <p:scale>
          <a:sx n="86" d="100"/>
          <a:sy n="86" d="100"/>
        </p:scale>
        <p:origin x="-78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7534157-ACFD-4294-A01B-61DF4D452D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E84E672-B55B-4806-BD0C-BE0429A95F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4281678-12D4-412B-9E53-FE30028133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D4281-D4C2-4406-8B52-F441618143ED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BF085-E622-4E5A-BC52-8594BE3499A9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51CF0-B354-46DF-819A-0B0AFB6B72D2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179A0-E4FB-4D7B-AE7F-144AB727AA55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E0B52-5786-4577-BAC3-A18CB405978A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15394-D05B-4CB4-9658-81A048A8109D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E6CF2-82D5-4BB8-ADF2-F13855D61C10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9C2B0-0EA4-420B-89DB-79859BE4C61E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24CD4F0-2325-4F9F-9B6E-219A12ED70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63383-4BC4-4D5F-82C2-D4A5E924361A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C34BA-211A-4BCF-A055-2DDA0F8FC3DF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D48AD-66CE-4027-A3D5-AFA6D893E24B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 hasCustomPrompt="1"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EFC6-E796-45EF-A7C8-4C2ED8B9E317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D4281-D4C2-4406-8B52-F441618143ED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BF085-E622-4E5A-BC52-8594BE3499A9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51CF0-B354-46DF-819A-0B0AFB6B72D2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179A0-E4FB-4D7B-AE7F-144AB727AA55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E0B52-5786-4577-BAC3-A18CB405978A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15394-D05B-4CB4-9658-81A048A8109D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FDB44BA-1671-41B1-AC2C-9FF78A11C7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E6CF2-82D5-4BB8-ADF2-F13855D61C10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9C2B0-0EA4-420B-89DB-79859BE4C61E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63383-4BC4-4D5F-82C2-D4A5E924361A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C34BA-211A-4BCF-A055-2DDA0F8FC3DF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D48AD-66CE-4027-A3D5-AFA6D893E24B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 hasCustomPrompt="1"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EFC6-E796-45EF-A7C8-4C2ED8B9E317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D4281-D4C2-4406-8B52-F441618143ED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BF085-E622-4E5A-BC52-8594BE3499A9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51CF0-B354-46DF-819A-0B0AFB6B72D2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179A0-E4FB-4D7B-AE7F-144AB727AA55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976D3AD-797A-48AF-980B-591D3A0ADF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E0B52-5786-4577-BAC3-A18CB405978A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15394-D05B-4CB4-9658-81A048A8109D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E6CF2-82D5-4BB8-ADF2-F13855D61C10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9C2B0-0EA4-420B-89DB-79859BE4C61E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63383-4BC4-4D5F-82C2-D4A5E924361A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C34BA-211A-4BCF-A055-2DDA0F8FC3DF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D48AD-66CE-4027-A3D5-AFA6D893E24B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 hasCustomPrompt="1"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EFC6-E796-45EF-A7C8-4C2ED8B9E317}" type="slidenum">
              <a:rPr lang="vi-V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685A10A-7F48-443E-95C5-4A41F7BEC3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99F09D-207B-4E68-BF6D-AF09D1623F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CD0D584-7EEB-4120-BD67-6BC60778D4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F5896BF-B59F-45C4-AB72-6815ECE2AC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01288DE-A290-4F80-B189-97BE7D474E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050">
                <a:solidFill>
                  <a:srgbClr val="000000"/>
                </a:solidFill>
                <a:latin typeface=".VnTime" panose="020B720000000000000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solidFill>
                  <a:srgbClr val="000000"/>
                </a:solidFill>
                <a:latin typeface=".VnTime" panose="020B720000000000000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solidFill>
                  <a:srgbClr val="000000"/>
                </a:solidFill>
                <a:latin typeface=".VnTime" panose="020B720000000000000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A104FF-5E87-4044-94D7-2DB452440C2E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anose="020B7200000000000000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anose="020B7200000000000000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anose="020B7200000000000000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anose="020B7200000000000000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anose="020B7200000000000000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anose="020B7200000000000000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anose="020B7200000000000000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.VnTime" panose="020B7200000000000000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Char char="–"/>
        <a:defRPr sz="2100" b="0" i="0" u="none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vi-VN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vi-VN" altLang="en-US"/>
              <a:t>Click to edit Master text styles</a:t>
            </a:r>
          </a:p>
          <a:p>
            <a:pPr lvl="1"/>
            <a:r>
              <a:rPr lang="vi-VN" altLang="en-US"/>
              <a:t>Second level</a:t>
            </a:r>
          </a:p>
          <a:p>
            <a:pPr lvl="2"/>
            <a:r>
              <a:rPr lang="vi-VN" altLang="en-US"/>
              <a:t>Third level</a:t>
            </a:r>
          </a:p>
          <a:p>
            <a:pPr lvl="3"/>
            <a:r>
              <a:rPr lang="vi-VN" altLang="en-US"/>
              <a:t>Fourth level</a:t>
            </a:r>
          </a:p>
          <a:p>
            <a:pPr lvl="4"/>
            <a:r>
              <a:rPr lang="vi-VN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B1FF06-64DF-4CFA-9901-03AE778FD5D1}" type="slidenum">
              <a:rPr lang="vi-VN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wheel spokes="8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vi-VN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vi-VN" altLang="en-US"/>
              <a:t>Click to edit Master text styles</a:t>
            </a:r>
          </a:p>
          <a:p>
            <a:pPr lvl="1"/>
            <a:r>
              <a:rPr lang="vi-VN" altLang="en-US"/>
              <a:t>Second level</a:t>
            </a:r>
          </a:p>
          <a:p>
            <a:pPr lvl="2"/>
            <a:r>
              <a:rPr lang="vi-VN" altLang="en-US"/>
              <a:t>Third level</a:t>
            </a:r>
          </a:p>
          <a:p>
            <a:pPr lvl="3"/>
            <a:r>
              <a:rPr lang="vi-VN" altLang="en-US"/>
              <a:t>Fourth level</a:t>
            </a:r>
          </a:p>
          <a:p>
            <a:pPr lvl="4"/>
            <a:r>
              <a:rPr lang="vi-VN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B1FF06-64DF-4CFA-9901-03AE778FD5D1}" type="slidenum">
              <a:rPr lang="vi-VN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>
    <p:wheel spokes="8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vi-VN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vi-VN" altLang="en-US"/>
              <a:t>Click to edit Master text styles</a:t>
            </a:r>
          </a:p>
          <a:p>
            <a:pPr lvl="1"/>
            <a:r>
              <a:rPr lang="vi-VN" altLang="en-US"/>
              <a:t>Second level</a:t>
            </a:r>
          </a:p>
          <a:p>
            <a:pPr lvl="2"/>
            <a:r>
              <a:rPr lang="vi-VN" altLang="en-US"/>
              <a:t>Third level</a:t>
            </a:r>
          </a:p>
          <a:p>
            <a:pPr lvl="3"/>
            <a:r>
              <a:rPr lang="vi-VN" altLang="en-US"/>
              <a:t>Fourth level</a:t>
            </a:r>
          </a:p>
          <a:p>
            <a:pPr lvl="4"/>
            <a:r>
              <a:rPr lang="vi-VN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B1FF06-64DF-4CFA-9901-03AE778FD5D1}" type="slidenum">
              <a:rPr lang="vi-VN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vi-VN" alt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ransition>
    <p:wheel spokes="8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2811463" y="4094164"/>
            <a:ext cx="6691312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500" b="1" dirty="0">
                <a:solidFill>
                  <a:srgbClr val="262673"/>
                </a:solidFill>
                <a:cs typeface="Times New Roman" pitchFamily="18" charset="0"/>
              </a:rPr>
              <a:t>MÔN: TOÁN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2811463" y="1524000"/>
            <a:ext cx="68199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sz="2700" b="1" dirty="0">
                <a:solidFill>
                  <a:srgbClr val="000000"/>
                </a:solidFill>
                <a:cs typeface="Times New Roman" pitchFamily="18" charset="0"/>
              </a:rPr>
              <a:t>TRƯỜNG TIỂU HỌC </a:t>
            </a:r>
            <a:r>
              <a:rPr lang="en-US" altLang="en-US" sz="2700" b="1" dirty="0" smtClean="0">
                <a:solidFill>
                  <a:srgbClr val="000000"/>
                </a:solidFill>
                <a:cs typeface="Times New Roman" pitchFamily="18" charset="0"/>
              </a:rPr>
              <a:t>YÊN </a:t>
            </a:r>
            <a:r>
              <a:rPr lang="en-US" altLang="en-US" sz="2700" b="1" dirty="0" smtClean="0">
                <a:solidFill>
                  <a:srgbClr val="000000"/>
                </a:solidFill>
                <a:cs typeface="Times New Roman" pitchFamily="18" charset="0"/>
              </a:rPr>
              <a:t>THỌ</a:t>
            </a:r>
            <a:r>
              <a:rPr lang="vi-VN" altLang="en-US" sz="27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vi-VN" altLang="en-US" sz="27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3297239" y="2695576"/>
            <a:ext cx="55911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300" b="1" dirty="0">
                <a:solidFill>
                  <a:srgbClr val="C00000"/>
                </a:solidFill>
                <a:cs typeface="Times New Roman" pitchFamily="18" charset="0"/>
              </a:rPr>
              <a:t>BÀI GIẢNG ĐIỆN TỬ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300" b="1" dirty="0">
                <a:solidFill>
                  <a:srgbClr val="C00000"/>
                </a:solidFill>
                <a:cs typeface="Times New Roman" pitchFamily="18" charset="0"/>
              </a:rPr>
              <a:t>LỚP 2</a:t>
            </a:r>
            <a:endParaRPr lang="vi-VN" altLang="en-US" sz="33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3686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nhẩm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686" y="1698171"/>
            <a:ext cx="2133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2 x 6 = </a:t>
            </a:r>
          </a:p>
          <a:p>
            <a:pPr>
              <a:lnSpc>
                <a:spcPct val="150000"/>
              </a:lnSpc>
            </a:pP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3 x 6 =</a:t>
            </a:r>
          </a:p>
          <a:p>
            <a:pPr>
              <a:lnSpc>
                <a:spcPct val="150000"/>
              </a:lnSpc>
            </a:pP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4 x 6 = </a:t>
            </a:r>
          </a:p>
          <a:p>
            <a:pPr>
              <a:lnSpc>
                <a:spcPct val="150000"/>
              </a:lnSpc>
            </a:pP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5 x 6 = </a:t>
            </a:r>
          </a:p>
          <a:p>
            <a:pPr>
              <a:lnSpc>
                <a:spcPct val="150000"/>
              </a:lnSpc>
            </a:pPr>
            <a:endParaRPr lang="en-GB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601" y="1698171"/>
            <a:ext cx="2133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2 x 8 = </a:t>
            </a:r>
          </a:p>
          <a:p>
            <a:pPr>
              <a:lnSpc>
                <a:spcPct val="150000"/>
              </a:lnSpc>
            </a:pP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3 x 8 =</a:t>
            </a:r>
          </a:p>
          <a:p>
            <a:pPr>
              <a:lnSpc>
                <a:spcPct val="150000"/>
              </a:lnSpc>
            </a:pP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4 x 8 = </a:t>
            </a:r>
          </a:p>
          <a:p>
            <a:pPr>
              <a:lnSpc>
                <a:spcPct val="150000"/>
              </a:lnSpc>
            </a:pP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5 x 8 = </a:t>
            </a:r>
          </a:p>
          <a:p>
            <a:pPr>
              <a:lnSpc>
                <a:spcPct val="150000"/>
              </a:lnSpc>
            </a:pPr>
            <a:endParaRPr lang="en-GB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64516" y="1698171"/>
            <a:ext cx="2133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5 x 9 = </a:t>
            </a:r>
          </a:p>
          <a:p>
            <a:pPr>
              <a:lnSpc>
                <a:spcPct val="150000"/>
              </a:lnSpc>
            </a:pP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2 x 9 =</a:t>
            </a:r>
          </a:p>
          <a:p>
            <a:pPr>
              <a:lnSpc>
                <a:spcPct val="150000"/>
              </a:lnSpc>
            </a:pP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4 x 9 = </a:t>
            </a:r>
          </a:p>
          <a:p>
            <a:pPr>
              <a:lnSpc>
                <a:spcPct val="150000"/>
              </a:lnSpc>
            </a:pP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3 x 9 = </a:t>
            </a:r>
          </a:p>
          <a:p>
            <a:pPr>
              <a:lnSpc>
                <a:spcPct val="150000"/>
              </a:lnSpc>
            </a:pPr>
            <a:endParaRPr lang="en-GB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448800" y="1698171"/>
            <a:ext cx="2133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3 x 5 = </a:t>
            </a:r>
          </a:p>
          <a:p>
            <a:pPr>
              <a:lnSpc>
                <a:spcPct val="150000"/>
              </a:lnSpc>
            </a:pP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4 x 5 =</a:t>
            </a:r>
          </a:p>
          <a:p>
            <a:pPr>
              <a:lnSpc>
                <a:spcPct val="150000"/>
              </a:lnSpc>
            </a:pP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2 x 5 = </a:t>
            </a:r>
          </a:p>
          <a:p>
            <a:pPr>
              <a:lnSpc>
                <a:spcPct val="150000"/>
              </a:lnSpc>
            </a:pPr>
            <a:r>
              <a:rPr lang="en-GB" sz="4000" dirty="0">
                <a:latin typeface="Times New Roman" pitchFamily="18" charset="0"/>
                <a:cs typeface="Times New Roman" pitchFamily="18" charset="0"/>
              </a:rPr>
              <a:t>5 x 5 = </a:t>
            </a:r>
          </a:p>
          <a:p>
            <a:pPr>
              <a:lnSpc>
                <a:spcPct val="150000"/>
              </a:lnSpc>
            </a:pPr>
            <a:endParaRPr lang="en-GB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14286" y="1886857"/>
            <a:ext cx="798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24188" y="1887746"/>
            <a:ext cx="798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61674" y="3698718"/>
            <a:ext cx="798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20851" y="4595290"/>
            <a:ext cx="798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53963" y="2783428"/>
            <a:ext cx="798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014531" y="3728391"/>
            <a:ext cx="798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24188" y="3711540"/>
            <a:ext cx="798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24188" y="4595290"/>
            <a:ext cx="798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937502" y="1886857"/>
            <a:ext cx="798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937502" y="2784875"/>
            <a:ext cx="798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906659" y="3697995"/>
            <a:ext cx="798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79444" y="4611115"/>
            <a:ext cx="798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014531" y="1886857"/>
            <a:ext cx="798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014531" y="2819555"/>
            <a:ext cx="798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80431" y="2820444"/>
            <a:ext cx="798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014531" y="4625296"/>
            <a:ext cx="798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 bwMode="auto">
          <a:xfrm>
            <a:off x="914397" y="2112145"/>
            <a:ext cx="759854" cy="83712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vi-V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anose="020B7200000000000000" pitchFamily="34" charset="0"/>
              </a:rPr>
              <a:t>2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.VnTime" panose="020B7200000000000000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1790161" y="1906083"/>
            <a:ext cx="1210614" cy="6246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</p:spPr>
      </p:cxnSp>
      <p:cxnSp>
        <p:nvCxnSpPr>
          <p:cNvPr id="7" name="Straight Arrow Connector 6"/>
          <p:cNvCxnSpPr/>
          <p:nvPr/>
        </p:nvCxnSpPr>
        <p:spPr bwMode="auto">
          <a:xfrm>
            <a:off x="1790161" y="2530708"/>
            <a:ext cx="121061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790161" y="2530707"/>
            <a:ext cx="1210614" cy="6503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</p:spPr>
      </p:cxnSp>
      <p:sp>
        <p:nvSpPr>
          <p:cNvPr id="16" name="Rectangle 15"/>
          <p:cNvSpPr/>
          <p:nvPr/>
        </p:nvSpPr>
        <p:spPr bwMode="auto">
          <a:xfrm>
            <a:off x="3309868" y="1635627"/>
            <a:ext cx="592428" cy="58276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vi-V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anose="020B7200000000000000" pitchFamily="34" charset="0"/>
              </a:rPr>
              <a:t>6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.VnTime" panose="020B7200000000000000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320599" y="2303187"/>
            <a:ext cx="592428" cy="58276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vi-V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anose="020B7200000000000000" pitchFamily="34" charset="0"/>
              </a:rPr>
              <a:t>10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.VnTime" panose="020B7200000000000000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309868" y="2949272"/>
            <a:ext cx="592428" cy="58276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vi-V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anose="020B7200000000000000" pitchFamily="34" charset="0"/>
              </a:rPr>
              <a:t>16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.VnTime" panose="020B7200000000000000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93192" y="1815930"/>
            <a:ext cx="669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x3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2316051" y="2058483"/>
            <a:ext cx="669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x5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2058466" y="2855898"/>
            <a:ext cx="669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x8</a:t>
            </a:r>
            <a:endParaRPr lang="en-US" sz="2800" dirty="0"/>
          </a:p>
        </p:txBody>
      </p:sp>
      <p:sp>
        <p:nvSpPr>
          <p:cNvPr id="22" name="Oval 21"/>
          <p:cNvSpPr/>
          <p:nvPr/>
        </p:nvSpPr>
        <p:spPr bwMode="auto">
          <a:xfrm>
            <a:off x="4428183" y="2091216"/>
            <a:ext cx="759854" cy="83712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vi-V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anose="020B7200000000000000" pitchFamily="34" charset="0"/>
              </a:rPr>
              <a:t>3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.VnTime" panose="020B7200000000000000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5303947" y="1885154"/>
            <a:ext cx="1210614" cy="6246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303947" y="2509779"/>
            <a:ext cx="121061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5303947" y="2509778"/>
            <a:ext cx="1210614" cy="6503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</p:spPr>
      </p:cxnSp>
      <p:sp>
        <p:nvSpPr>
          <p:cNvPr id="26" name="Rectangle 25"/>
          <p:cNvSpPr/>
          <p:nvPr/>
        </p:nvSpPr>
        <p:spPr bwMode="auto">
          <a:xfrm>
            <a:off x="6823654" y="1614698"/>
            <a:ext cx="592428" cy="58276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vi-V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anose="020B7200000000000000" pitchFamily="34" charset="0"/>
              </a:rPr>
              <a:t>9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.VnTime" panose="020B7200000000000000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834385" y="2282258"/>
            <a:ext cx="592428" cy="58276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vi-V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anose="020B7200000000000000" pitchFamily="34" charset="0"/>
              </a:rPr>
              <a:t>24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.VnTime" panose="020B7200000000000000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823654" y="2928343"/>
            <a:ext cx="592428" cy="58276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vi-V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anose="020B7200000000000000" pitchFamily="34" charset="0"/>
              </a:rPr>
              <a:t>30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.VnTime" panose="020B7200000000000000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06978" y="1795001"/>
            <a:ext cx="669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x3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5829837" y="2037554"/>
            <a:ext cx="669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x8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5572252" y="2834969"/>
            <a:ext cx="828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x10</a:t>
            </a:r>
            <a:endParaRPr lang="en-US" sz="2800" dirty="0"/>
          </a:p>
        </p:txBody>
      </p:sp>
      <p:sp>
        <p:nvSpPr>
          <p:cNvPr id="32" name="Oval 31"/>
          <p:cNvSpPr/>
          <p:nvPr/>
        </p:nvSpPr>
        <p:spPr bwMode="auto">
          <a:xfrm>
            <a:off x="8431367" y="2192913"/>
            <a:ext cx="759854" cy="83712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vi-V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anose="020B7200000000000000" pitchFamily="34" charset="0"/>
              </a:rPr>
              <a:t>5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.VnTime" panose="020B7200000000000000" pitchFamily="34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9307131" y="1986851"/>
            <a:ext cx="1210614" cy="6246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9307131" y="2611476"/>
            <a:ext cx="121061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9307131" y="2611475"/>
            <a:ext cx="1210614" cy="6503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</p:spPr>
      </p:cxnSp>
      <p:sp>
        <p:nvSpPr>
          <p:cNvPr id="36" name="Rectangle 35"/>
          <p:cNvSpPr/>
          <p:nvPr/>
        </p:nvSpPr>
        <p:spPr bwMode="auto">
          <a:xfrm>
            <a:off x="10826838" y="1716395"/>
            <a:ext cx="592428" cy="58276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vi-V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anose="020B7200000000000000" pitchFamily="34" charset="0"/>
              </a:rPr>
              <a:t>45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.VnTime" panose="020B7200000000000000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0837569" y="2383955"/>
            <a:ext cx="592428" cy="58276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vi-V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anose="020B7200000000000000" pitchFamily="34" charset="0"/>
              </a:rPr>
              <a:t>30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.VnTime" panose="020B7200000000000000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0826838" y="3030040"/>
            <a:ext cx="592428" cy="58276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vi-VN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.VnTime" panose="020B7200000000000000" pitchFamily="34" charset="0"/>
              </a:rPr>
              <a:t>15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.VnTime" panose="020B7200000000000000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410162" y="1896698"/>
            <a:ext cx="669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x9</a:t>
            </a:r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9833021" y="2139251"/>
            <a:ext cx="669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x6</a:t>
            </a:r>
            <a:endParaRPr lang="en-US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9575436" y="2936666"/>
            <a:ext cx="828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x3</a:t>
            </a:r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141668" y="296214"/>
            <a:ext cx="81481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2. Viết sô thích hợp vào chỗ chấm ( theo mẫu)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515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9" grpId="0"/>
      <p:bldP spid="30" grpId="0"/>
      <p:bldP spid="31" grpId="0"/>
      <p:bldP spid="39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449263" y="1947863"/>
            <a:ext cx="3095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5 x 5 + 6</a:t>
            </a:r>
            <a:endParaRPr lang="vi-VN" altLang="en-US" sz="36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3271838" y="1979613"/>
            <a:ext cx="3095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25 + 6</a:t>
            </a:r>
            <a:endParaRPr lang="vi-VN" alt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3271838" y="2495550"/>
            <a:ext cx="3095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31</a:t>
            </a:r>
            <a:endParaRPr lang="vi-VN" alt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6527800" y="1947863"/>
            <a:ext cx="3095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b) 4 x 8 - 17</a:t>
            </a:r>
            <a:endParaRPr lang="vi-VN" altLang="en-US" sz="36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9490075" y="1947863"/>
            <a:ext cx="3095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32 - 17</a:t>
            </a:r>
            <a:endParaRPr lang="vi-VN" alt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9490075" y="2593975"/>
            <a:ext cx="3095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15</a:t>
            </a:r>
            <a:endParaRPr lang="vi-VN" alt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79400" y="3748088"/>
            <a:ext cx="3095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c) 2 x 9 - 18</a:t>
            </a:r>
            <a:endParaRPr lang="vi-VN" alt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170238" y="3794125"/>
            <a:ext cx="3095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18 - 18</a:t>
            </a:r>
            <a:endParaRPr lang="vi-VN" alt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3170238" y="4567238"/>
            <a:ext cx="3095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endParaRPr lang="vi-VN" alt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6437313" y="3794125"/>
            <a:ext cx="37528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d) 3 x 7 + 29</a:t>
            </a:r>
            <a:endParaRPr lang="vi-VN" altLang="en-US" sz="36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9490075" y="3794125"/>
            <a:ext cx="3095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21 + 29</a:t>
            </a:r>
            <a:endParaRPr lang="vi-VN" alt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9490075" y="4595813"/>
            <a:ext cx="3095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50</a:t>
            </a:r>
            <a:endParaRPr lang="vi-VN" alt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9263" y="257577"/>
            <a:ext cx="9493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Tính</a:t>
            </a:r>
            <a:endParaRPr lang="en-GB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9" grpId="0"/>
      <p:bldP spid="23570" grpId="0"/>
      <p:bldP spid="23571" grpId="0"/>
      <p:bldP spid="23572" grpId="0"/>
      <p:bldP spid="23573" grpId="0"/>
      <p:bldP spid="23574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2287542" y="4164584"/>
            <a:ext cx="6997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vi-VN" altLang="en-US" sz="3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 chiếc đũa của 7 đôi đũa là: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3076529" y="5172647"/>
            <a:ext cx="54451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vi-VN" altLang="en-US" sz="3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x 7 = 14 (</a:t>
            </a:r>
            <a:r>
              <a:rPr lang="vi-VN" altLang="en-US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chiếc)</a:t>
            </a:r>
            <a:endParaRPr lang="vi-VN" altLang="en-US" sz="36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4054165" y="5994972"/>
            <a:ext cx="54086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vi-VN" alt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 số: 14 chiếc đũa.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3194766" y="1781467"/>
            <a:ext cx="55499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vi-VN" alt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đôi :  2 chiếc đũa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vi-VN" alt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 đôi</a:t>
            </a:r>
            <a:r>
              <a:rPr lang="en-US" alt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...chiếc đũa?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4639391" y="1067092"/>
            <a:ext cx="30241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vi-VN" altLang="en-US" sz="3600" b="1" u="sng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  <a:r>
              <a:rPr lang="vi-VN" altLang="en-US" sz="36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264" y="20345"/>
            <a:ext cx="1219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vi-VN" altLang="en-US" sz="3600" dirty="0">
                <a:latin typeface="Times New Roman" pitchFamily="18" charset="0"/>
                <a:cs typeface="Times New Roman" pitchFamily="18" charset="0"/>
              </a:rPr>
              <a:t>Mỗi đôi đũa có 2 chiếc đũa. Hỏi 7 đôi đũa có bao nhiêu chiếc đũa?</a:t>
            </a:r>
          </a:p>
        </p:txBody>
      </p:sp>
      <p:sp>
        <p:nvSpPr>
          <p:cNvPr id="16" name="Text Box 41"/>
          <p:cNvSpPr txBox="1">
            <a:spLocks noChangeArrowheads="1"/>
          </p:cNvSpPr>
          <p:nvPr/>
        </p:nvSpPr>
        <p:spPr bwMode="auto">
          <a:xfrm>
            <a:off x="5064795" y="3366251"/>
            <a:ext cx="22431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g</a:t>
            </a:r>
            <a:r>
              <a:rPr lang="vi-VN" altLang="en-US" sz="36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iải</a:t>
            </a:r>
            <a:endParaRPr lang="vi-VN" alt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8" grpId="0"/>
      <p:bldP spid="17439" grpId="0"/>
      <p:bldP spid="17440" grpId="0"/>
      <p:bldP spid="17442" grpId="0"/>
      <p:bldP spid="17448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1" name="Group 9"/>
          <p:cNvGrpSpPr/>
          <p:nvPr/>
        </p:nvGrpSpPr>
        <p:grpSpPr bwMode="auto">
          <a:xfrm>
            <a:off x="2855913" y="2257425"/>
            <a:ext cx="7069137" cy="1439863"/>
            <a:chOff x="1111" y="1570"/>
            <a:chExt cx="3538" cy="590"/>
          </a:xfrm>
        </p:grpSpPr>
        <p:sp>
          <p:nvSpPr>
            <p:cNvPr id="2" name="Line 5"/>
            <p:cNvSpPr>
              <a:spLocks noChangeShapeType="1"/>
            </p:cNvSpPr>
            <p:nvPr/>
          </p:nvSpPr>
          <p:spPr bwMode="auto">
            <a:xfrm flipV="1">
              <a:off x="1111" y="1570"/>
              <a:ext cx="1179" cy="5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2" name="Line 7"/>
            <p:cNvSpPr>
              <a:spLocks noChangeShapeType="1"/>
            </p:cNvSpPr>
            <p:nvPr/>
          </p:nvSpPr>
          <p:spPr bwMode="auto">
            <a:xfrm flipV="1">
              <a:off x="3379" y="1570"/>
              <a:ext cx="1270" cy="5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3" name="Line 8"/>
            <p:cNvSpPr>
              <a:spLocks noChangeShapeType="1"/>
            </p:cNvSpPr>
            <p:nvPr/>
          </p:nvSpPr>
          <p:spPr bwMode="auto">
            <a:xfrm>
              <a:off x="2290" y="1570"/>
              <a:ext cx="1089" cy="5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172" name="Text Box 10"/>
          <p:cNvSpPr txBox="1">
            <a:spLocks noChangeArrowheads="1"/>
          </p:cNvSpPr>
          <p:nvPr/>
        </p:nvSpPr>
        <p:spPr bwMode="auto">
          <a:xfrm rot="-1440088">
            <a:off x="3115570" y="2482741"/>
            <a:ext cx="109517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vi-VN" altLang="en-US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 cm</a:t>
            </a:r>
          </a:p>
        </p:txBody>
      </p:sp>
      <p:sp>
        <p:nvSpPr>
          <p:cNvPr id="7173" name="Text Box 11"/>
          <p:cNvSpPr txBox="1">
            <a:spLocks noChangeArrowheads="1"/>
          </p:cNvSpPr>
          <p:nvPr/>
        </p:nvSpPr>
        <p:spPr bwMode="auto">
          <a:xfrm rot="1533413">
            <a:off x="5932589" y="2355741"/>
            <a:ext cx="109517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vi-VN" altLang="en-US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 cm</a:t>
            </a:r>
          </a:p>
        </p:txBody>
      </p:sp>
      <p:sp>
        <p:nvSpPr>
          <p:cNvPr id="7174" name="Text Box 12"/>
          <p:cNvSpPr txBox="1">
            <a:spLocks noChangeArrowheads="1"/>
          </p:cNvSpPr>
          <p:nvPr/>
        </p:nvSpPr>
        <p:spPr bwMode="auto">
          <a:xfrm rot="-1545624">
            <a:off x="7874102" y="2320816"/>
            <a:ext cx="109517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vi-VN" altLang="en-US" sz="36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 cm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49263" y="3481144"/>
            <a:ext cx="10586434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vi-VN" alt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vi-VN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vi-VN" alt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Độ dài đường gấp khúc là: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vi-VN" alt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6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altLang="en-US" sz="28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3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vi-VN" altLang="en-US" sz="3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 9 (</a:t>
            </a:r>
            <a:r>
              <a:rPr lang="vi-VN" alt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cm)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vi-VN" alt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Đáp </a:t>
            </a:r>
            <a:r>
              <a:rPr lang="vi-VN" alt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số: 9 </a:t>
            </a:r>
            <a:r>
              <a:rPr lang="vi-VN" alt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endParaRPr lang="vi-VN" alt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25"/>
          <p:cNvSpPr txBox="1">
            <a:spLocks noChangeArrowheads="1"/>
          </p:cNvSpPr>
          <p:nvPr/>
        </p:nvSpPr>
        <p:spPr bwMode="auto">
          <a:xfrm>
            <a:off x="1330325" y="2159000"/>
            <a:ext cx="5693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9263" y="257577"/>
            <a:ext cx="9493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vi-VN" altLang="en-US" sz="3600" dirty="0">
                <a:latin typeface="Times New Roman" pitchFamily="18" charset="0"/>
                <a:cs typeface="Times New Roman" pitchFamily="18" charset="0"/>
              </a:rPr>
              <a:t>Tính độ dài đường gấp khúc sau: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5"/>
          <p:cNvSpPr txBox="1">
            <a:spLocks noChangeArrowheads="1"/>
          </p:cNvSpPr>
          <p:nvPr/>
        </p:nvSpPr>
        <p:spPr bwMode="auto">
          <a:xfrm>
            <a:off x="609108" y="613536"/>
            <a:ext cx="5950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987899" y="832413"/>
            <a:ext cx="7006107" cy="2085372"/>
            <a:chOff x="3760630" y="955592"/>
            <a:chExt cx="5254581" cy="1872041"/>
          </a:xfrm>
        </p:grpSpPr>
        <p:sp>
          <p:nvSpPr>
            <p:cNvPr id="5" name="Freeform 4"/>
            <p:cNvSpPr/>
            <p:nvPr/>
          </p:nvSpPr>
          <p:spPr>
            <a:xfrm>
              <a:off x="3760630" y="1179137"/>
              <a:ext cx="5254581" cy="1648496"/>
            </a:xfrm>
            <a:custGeom>
              <a:avLst/>
              <a:gdLst>
                <a:gd name="connsiteX0" fmla="*/ 0 w 5254581"/>
                <a:gd name="connsiteY0" fmla="*/ 0 h 1648496"/>
                <a:gd name="connsiteX1" fmla="*/ 850006 w 5254581"/>
                <a:gd name="connsiteY1" fmla="*/ 1648496 h 1648496"/>
                <a:gd name="connsiteX2" fmla="*/ 1648496 w 5254581"/>
                <a:gd name="connsiteY2" fmla="*/ 51516 h 1648496"/>
                <a:gd name="connsiteX3" fmla="*/ 2678806 w 5254581"/>
                <a:gd name="connsiteY3" fmla="*/ 1442434 h 1648496"/>
                <a:gd name="connsiteX4" fmla="*/ 3541691 w 5254581"/>
                <a:gd name="connsiteY4" fmla="*/ 115910 h 1648496"/>
                <a:gd name="connsiteX5" fmla="*/ 5254581 w 5254581"/>
                <a:gd name="connsiteY5" fmla="*/ 51516 h 1648496"/>
                <a:gd name="connsiteX6" fmla="*/ 5254581 w 5254581"/>
                <a:gd name="connsiteY6" fmla="*/ 51516 h 1648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54581" h="1648496">
                  <a:moveTo>
                    <a:pt x="0" y="0"/>
                  </a:moveTo>
                  <a:lnTo>
                    <a:pt x="850006" y="1648496"/>
                  </a:lnTo>
                  <a:lnTo>
                    <a:pt x="1648496" y="51516"/>
                  </a:lnTo>
                  <a:lnTo>
                    <a:pt x="2678806" y="1442434"/>
                  </a:lnTo>
                  <a:lnTo>
                    <a:pt x="3541691" y="115910"/>
                  </a:lnTo>
                  <a:lnTo>
                    <a:pt x="5254581" y="51516"/>
                  </a:lnTo>
                  <a:lnTo>
                    <a:pt x="5254581" y="51516"/>
                  </a:ln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21323744">
              <a:off x="7776692" y="955592"/>
              <a:ext cx="734096" cy="331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itchFamily="18" charset="0"/>
                  <a:cs typeface="Times New Roman" pitchFamily="18" charset="0"/>
                </a:rPr>
                <a:t>2 cm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 rot="18250565">
              <a:off x="6681986" y="1864885"/>
              <a:ext cx="7340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itchFamily="18" charset="0"/>
                  <a:cs typeface="Times New Roman" pitchFamily="18" charset="0"/>
                </a:rPr>
                <a:t>2 cm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 rot="3009082">
              <a:off x="5643907" y="1648042"/>
              <a:ext cx="7340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itchFamily="18" charset="0"/>
                  <a:cs typeface="Times New Roman" pitchFamily="18" charset="0"/>
                </a:rPr>
                <a:t>2 cm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 rot="17829404">
              <a:off x="4607651" y="1654349"/>
              <a:ext cx="7317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itchFamily="18" charset="0"/>
                  <a:cs typeface="Times New Roman" pitchFamily="18" charset="0"/>
                </a:rPr>
                <a:t>2 cm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 rot="3692854">
              <a:off x="3834380" y="1600979"/>
              <a:ext cx="7340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itchFamily="18" charset="0"/>
                  <a:cs typeface="Times New Roman" pitchFamily="18" charset="0"/>
                </a:rPr>
                <a:t>2 cm</a:t>
              </a:r>
            </a:p>
          </p:txBody>
        </p:sp>
      </p:grp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117429" y="3432488"/>
            <a:ext cx="10151585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vi-VN" alt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vi-VN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vi-VN" alt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Độ dài đường gấp khúc là: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vi-VN" alt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GB" altLang="en-US" sz="3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GB" altLang="en-US" sz="28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GB" altLang="en-US" sz="3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vi-VN" altLang="en-US" sz="36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GB" alt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vi-VN" alt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vi-VN" alt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cm)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vi-VN" alt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Đáp </a:t>
            </a:r>
            <a:r>
              <a:rPr lang="vi-VN" alt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số: </a:t>
            </a:r>
            <a:r>
              <a:rPr lang="en-GB" alt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vi-VN" alt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endParaRPr lang="vi-VN" alt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35&quot;&gt;&lt;object type=&quot;3&quot; unique_id=&quot;10036&quot;&gt;&lt;property id=&quot;20148&quot; value=&quot;5&quot;/&gt;&lt;property id=&quot;20300&quot; value=&quot;Slide 1&quot;/&gt;&lt;property id=&quot;20307&quot; value=&quot;257&quot;/&gt;&lt;/object&gt;&lt;object type=&quot;3&quot; unique_id=&quot;10037&quot;&gt;&lt;property id=&quot;20148&quot; value=&quot;5&quot;/&gt;&lt;property id=&quot;20300&quot; value=&quot;Slide 2 - &amp;quot;Bài 1: Tính nhẩm&amp;quot;&quot;/&gt;&lt;property id=&quot;20307&quot; value=&quot;259&quot;/&gt;&lt;/object&gt;&lt;object type=&quot;3&quot; unique_id=&quot;10038&quot;&gt;&lt;property id=&quot;20148&quot; value=&quot;5&quot;/&gt;&lt;property id=&quot;20300&quot; value=&quot;Slide 3&quot;/&gt;&lt;property id=&quot;20307&quot; value=&quot;265&quot;/&gt;&lt;/object&gt;&lt;object type=&quot;3&quot; unique_id=&quot;10039&quot;&gt;&lt;property id=&quot;20148&quot; value=&quot;5&quot;/&gt;&lt;property id=&quot;20300&quot; value=&quot;Slide 4&quot;/&gt;&lt;property id=&quot;20307&quot; value=&quot;261&quot;/&gt;&lt;/object&gt;&lt;object type=&quot;3&quot; unique_id=&quot;10040&quot;&gt;&lt;property id=&quot;20148&quot; value=&quot;5&quot;/&gt;&lt;property id=&quot;20300&quot; value=&quot;Slide 5&quot;/&gt;&lt;property id=&quot;20307&quot; value=&quot;262&quot;/&gt;&lt;/object&gt;&lt;object type=&quot;3&quot; unique_id=&quot;10041&quot;&gt;&lt;property id=&quot;20148&quot; value=&quot;5&quot;/&gt;&lt;property id=&quot;20300&quot; value=&quot;Slide 6&quot;/&gt;&lt;property id=&quot;20307&quot; value=&quot;263&quot;/&gt;&lt;/object&gt;&lt;object type=&quot;3&quot; unique_id=&quot;10042&quot;&gt;&lt;property id=&quot;20148&quot; value=&quot;5&quot;/&gt;&lt;property id=&quot;20300&quot; value=&quot;Slide 7&quot;/&gt;&lt;property id=&quot;20307&quot; value=&quot;264&quot;/&gt;&lt;/object&gt;&lt;/object&gt;&lt;object type=&quot;8&quot; unique_id=&quot;10051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.VnTime"/>
        <a:ea typeface=""/>
        <a:cs typeface=""/>
      </a:majorFont>
      <a:minorFont>
        <a:latin typeface=".VnTi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anose="020B7200000000000000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anose="020B7200000000000000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329</Words>
  <Application>Microsoft Office PowerPoint</Application>
  <PresentationFormat>Custom</PresentationFormat>
  <Paragraphs>99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1_Default Design</vt:lpstr>
      <vt:lpstr>Default Design</vt:lpstr>
      <vt:lpstr>2_Default Design</vt:lpstr>
      <vt:lpstr>3_Default Design</vt:lpstr>
      <vt:lpstr>Slide 1</vt:lpstr>
      <vt:lpstr>Bài 1: Tính nhẩm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 NGUYET</dc:creator>
  <cp:lastModifiedBy>MTBA</cp:lastModifiedBy>
  <cp:revision>49</cp:revision>
  <dcterms:created xsi:type="dcterms:W3CDTF">2020-04-05T15:25:00Z</dcterms:created>
  <dcterms:modified xsi:type="dcterms:W3CDTF">2021-02-01T06:53:35Z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1033-11.2.0.9255</vt:lpwstr>
  </property>
</Properties>
</file>