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6" r:id="rId2"/>
    <p:sldId id="283" r:id="rId3"/>
    <p:sldId id="261" r:id="rId4"/>
    <p:sldId id="285" r:id="rId5"/>
    <p:sldId id="286" r:id="rId6"/>
    <p:sldId id="287" r:id="rId7"/>
    <p:sldId id="293" r:id="rId8"/>
    <p:sldId id="288" r:id="rId9"/>
    <p:sldId id="272" r:id="rId10"/>
    <p:sldId id="294" r:id="rId11"/>
    <p:sldId id="291" r:id="rId12"/>
    <p:sldId id="271" r:id="rId13"/>
    <p:sldId id="295" r:id="rId14"/>
    <p:sldId id="267" r:id="rId15"/>
    <p:sldId id="292" r:id="rId16"/>
    <p:sldId id="278" r:id="rId17"/>
    <p:sldId id="284" r:id="rId18"/>
    <p:sldId id="270" r:id="rId19"/>
    <p:sldId id="297" r:id="rId20"/>
    <p:sldId id="296" r:id="rId21"/>
    <p:sldId id="257" r:id="rId22"/>
  </p:sldIdLst>
  <p:sldSz cx="9144000" cy="6858000" type="screen4x3"/>
  <p:notesSz cx="6858000" cy="9144000"/>
  <p:custDataLst>
    <p:tags r:id="rId2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F4F"/>
    <a:srgbClr val="0076C1"/>
    <a:srgbClr val="128ACE"/>
    <a:srgbClr val="1A90D0"/>
    <a:srgbClr val="C9E8A6"/>
    <a:srgbClr val="A9DA74"/>
    <a:srgbClr val="03CCE7"/>
    <a:srgbClr val="3334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8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44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F7D872-3CAC-4CC8-8641-83756B098D94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311E-38A0-455E-B5E8-CE28B09187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413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887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54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CHÂN</a:t>
            </a:r>
            <a:r>
              <a:rPr lang="en-US" baseline="0" dirty="0" smtClean="0"/>
              <a:t> THÀNH CẢM ƠN!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B311E-38A0-455E-B5E8-CE28B09187C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168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8443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53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292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2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49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456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1534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55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86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95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5B9F006C-E173-4D79-9D36-64FC123F8682}" type="datetimeFigureOut">
              <a:rPr lang="en-US" smtClean="0"/>
              <a:t>3/2/2021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1171A6F9-9213-4572-BBE9-2991143AC9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06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9" t="5432" r="4198" b="5062"/>
          <a:stretch/>
        </p:blipFill>
        <p:spPr>
          <a:xfrm>
            <a:off x="0" y="0"/>
            <a:ext cx="9144000" cy="6891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5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B&#224;i%2024A.doc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43"/>
            <a:ext cx="9144000" cy="684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472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2199" y="406578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9141" y="645844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128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 smtClean="0">
                <a:solidFill>
                  <a:srgbClr val="128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128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endParaRPr lang="en-US" sz="2400" b="1" i="1" dirty="0">
              <a:solidFill>
                <a:srgbClr val="128AC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2928" y="929962"/>
            <a:ext cx="7003081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Minh Quân có chú mèo vàng rất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ngoan.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Cậu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Ngày chủ nhật, bố mẹ vắng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nhà,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Quân và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nô đùa thoả thích.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đùa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nghịch, cậu gạt tay làm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rơi xuống,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tan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tành.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194" y="2701378"/>
            <a:ext cx="7003081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Sợ bố mẹ mắng, nên khi bố mẹ vừa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Minh Quân đã vội nói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7200" algn="just">
              <a:lnSpc>
                <a:spcPct val="150000"/>
              </a:lnSpc>
            </a:pP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Bố ơi! Con mèo nghịch làm vỡ lọ hoa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rồi.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7200" algn="just">
              <a:lnSpc>
                <a:spcPct val="150000"/>
              </a:lnSpc>
            </a:pP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Thế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là bố phạt mèo vàng, xích nó lại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nó ăn cá.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334" y="4411094"/>
            <a:ext cx="7242268" cy="196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Tối đó, nghe tiếng mèo vàng kêu,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Quân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không ngủ được. Cậu vùng dậy, chạy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 tất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cả với bố, rồi xin bố tha lỗi và thả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Bố ôm Minh Quân vào lòng và khen</a:t>
            </a: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vi-V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vi-V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trai bố dũng cảm lắm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3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911" y="1241946"/>
            <a:ext cx="423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4359" y="1241946"/>
            <a:ext cx="423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3553" y="2777320"/>
            <a:ext cx="423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62902" y="2701120"/>
            <a:ext cx="4230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ạt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984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573346" y="997592"/>
            <a:ext cx="378853" cy="4924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952199" y="997592"/>
            <a:ext cx="6085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2199" y="406578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2137" y="2264703"/>
            <a:ext cx="83114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/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thoả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73346" y="3747534"/>
            <a:ext cx="831148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phạt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/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xích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32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235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52199" y="406578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9141" y="645844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128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 smtClean="0">
                <a:solidFill>
                  <a:srgbClr val="128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128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endParaRPr lang="en-US" sz="2400" b="1" i="1" dirty="0">
              <a:solidFill>
                <a:srgbClr val="128AC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2928" y="929962"/>
            <a:ext cx="7003081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Quân có chú mèo vàng rất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ngoan.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Ngày chủ nhật, bố mẹ vắng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nhà,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 và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 đùa thoả thích.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nghịch, cậu gạt tay làm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lọ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rơi xuống,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tành.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37194" y="2701378"/>
            <a:ext cx="7003081" cy="1883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 bố mẹ mắng, nên khi bố mẹ vừa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Minh Quân đã vội nói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7200" algn="just">
              <a:lnSpc>
                <a:spcPct val="150000"/>
              </a:lnSpc>
            </a:pP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 ơi! Con mèo nghịch làm vỡ lọ hoa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rồi.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7200" algn="just">
              <a:lnSpc>
                <a:spcPct val="150000"/>
              </a:lnSpc>
            </a:pP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bố phạt mèo vàng, xích nó lại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nó ăn cá. </a:t>
            </a:r>
            <a:endParaRPr lang="en-US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334" y="4411094"/>
            <a:ext cx="7242268" cy="1964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 đó, nghe tiếng mèo vàng kêu,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 ngủ được. Cậu vùng dậy, chạy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tất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 với bố, rồi xin bố tha lỗi và thả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Bố ôm Minh Quân vào lòng và khen</a:t>
            </a: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50000"/>
              </a:lnSpc>
            </a:pPr>
            <a:r>
              <a:rPr lang="vi-VN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vi-VN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trai bố dũng cảm lắm</a:t>
            </a:r>
            <a:r>
              <a:rPr lang="vi-VN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endParaRPr 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5019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52199" y="990503"/>
            <a:ext cx="74722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688" b="66487"/>
          <a:stretch/>
        </p:blipFill>
        <p:spPr>
          <a:xfrm>
            <a:off x="573346" y="990503"/>
            <a:ext cx="378853" cy="49244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52199" y="406578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2199" y="1964973"/>
            <a:ext cx="7434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i="1" dirty="0">
                <a:solidFill>
                  <a:srgbClr val="009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Quân </a:t>
            </a:r>
            <a:r>
              <a:rPr lang="vi-VN" sz="2400" i="1" dirty="0" smtClean="0">
                <a:solidFill>
                  <a:srgbClr val="009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mải</a:t>
            </a:r>
            <a:r>
              <a:rPr lang="en-US" sz="2400" i="1" dirty="0" smtClean="0">
                <a:solidFill>
                  <a:srgbClr val="009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smtClean="0">
                <a:solidFill>
                  <a:srgbClr val="009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đùa </a:t>
            </a:r>
            <a:r>
              <a:rPr lang="vi-VN" sz="2400" i="1" dirty="0">
                <a:solidFill>
                  <a:srgbClr val="009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nghịch với mèo vàng, cậu gạt tay làm lọ hoa rơi </a:t>
            </a:r>
            <a:r>
              <a:rPr lang="vi-VN" sz="2400" i="1" dirty="0" smtClean="0">
                <a:solidFill>
                  <a:srgbClr val="009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xuống,</a:t>
            </a:r>
            <a:r>
              <a:rPr lang="en-US" sz="2400" i="1" dirty="0">
                <a:solidFill>
                  <a:srgbClr val="009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smtClean="0">
                <a:solidFill>
                  <a:srgbClr val="009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 </a:t>
            </a:r>
            <a:r>
              <a:rPr lang="vi-VN" sz="2400" i="1" dirty="0">
                <a:solidFill>
                  <a:srgbClr val="009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tan tành.</a:t>
            </a:r>
            <a:r>
              <a:rPr lang="vi-VN" sz="2400" dirty="0">
                <a:solidFill>
                  <a:srgbClr val="009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9F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2199" y="3017251"/>
            <a:ext cx="7824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vi-VN" sz="2400">
                <a:latin typeface="Times New Roman" panose="02020603050405020304" pitchFamily="18" charset="0"/>
                <a:cs typeface="Times New Roman" panose="02020603050405020304" pitchFamily="18" charset="0"/>
              </a:rPr>
              <a:t>Em học được đức tính gì ở bạn Minh Quân?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016" y="3700197"/>
            <a:ext cx="743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solidFill>
                  <a:srgbClr val="009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i="1" dirty="0" smtClean="0">
                <a:solidFill>
                  <a:srgbClr val="009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 smtClean="0">
                <a:solidFill>
                  <a:srgbClr val="009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vi-VN" sz="2400" i="1" dirty="0">
                <a:solidFill>
                  <a:srgbClr val="009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 </a:t>
            </a:r>
            <a:r>
              <a:rPr lang="en-US" sz="2400" i="1" dirty="0" err="1" smtClean="0">
                <a:solidFill>
                  <a:srgbClr val="009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400" i="1" dirty="0" smtClean="0">
                <a:solidFill>
                  <a:srgbClr val="009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9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i="1" dirty="0" smtClean="0">
                <a:solidFill>
                  <a:srgbClr val="009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9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i="1" dirty="0" smtClean="0">
                <a:solidFill>
                  <a:srgbClr val="009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9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400" i="1" dirty="0" smtClean="0">
                <a:solidFill>
                  <a:srgbClr val="009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9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 smtClean="0">
                <a:solidFill>
                  <a:srgbClr val="009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9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400" i="1" dirty="0" smtClean="0">
                <a:solidFill>
                  <a:srgbClr val="009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9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r>
              <a:rPr lang="en-US" sz="2400" i="1" dirty="0" smtClean="0">
                <a:solidFill>
                  <a:srgbClr val="009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 smtClean="0">
                <a:solidFill>
                  <a:srgbClr val="009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vi-VN" sz="2400" i="1" dirty="0" smtClean="0">
                <a:solidFill>
                  <a:srgbClr val="009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 smtClean="0">
                <a:solidFill>
                  <a:srgbClr val="009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9F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17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3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 uiExpand="1" build="p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8366" y="2237645"/>
            <a:ext cx="8046823" cy="194095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smtClean="0">
                <a:latin typeface="+mj-lt"/>
                <a:cs typeface="Arial-SGK-TV" pitchFamily="2" charset="0"/>
              </a:rPr>
              <a:t>    </a:t>
            </a:r>
            <a:r>
              <a:rPr lang="vi-VN" sz="2400" b="1" u="sng" dirty="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Tối</a:t>
            </a:r>
            <a:r>
              <a:rPr lang="vi-VN" sz="2400" b="1" dirty="0" smtClean="0">
                <a:latin typeface="+mj-lt"/>
                <a:cs typeface="Arial-SGK-TV" pitchFamily="2" charset="0"/>
              </a:rPr>
              <a:t> </a:t>
            </a:r>
            <a:r>
              <a:rPr lang="vi-VN" sz="2400" b="1" dirty="0">
                <a:latin typeface="+mj-lt"/>
                <a:cs typeface="Arial-SGK-TV" pitchFamily="2" charset="0"/>
              </a:rPr>
              <a:t>đó, nghe tiếng mèo vàng kêu, </a:t>
            </a:r>
            <a:r>
              <a:rPr lang="vi-VN" sz="2400" b="1" u="sng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Minh </a:t>
            </a:r>
            <a:r>
              <a:rPr lang="vi-VN" sz="2400" b="1" u="sng" dirty="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Quân</a:t>
            </a:r>
            <a:r>
              <a:rPr lang="en-US" sz="2400" b="1" u="sng" dirty="0" smtClean="0">
                <a:solidFill>
                  <a:srgbClr val="FF0000"/>
                </a:solidFill>
                <a:latin typeface="+mj-lt"/>
                <a:cs typeface="Arial-SGK-TV" pitchFamily="2" charset="0"/>
              </a:rPr>
              <a:t> </a:t>
            </a:r>
            <a:r>
              <a:rPr lang="vi-VN" sz="2400" b="1" dirty="0" smtClean="0">
                <a:latin typeface="+mj-lt"/>
                <a:cs typeface="Arial-SGK-TV" pitchFamily="2" charset="0"/>
              </a:rPr>
              <a:t>không</a:t>
            </a:r>
            <a:r>
              <a:rPr lang="en-US" sz="2400" b="1" dirty="0" smtClean="0">
                <a:latin typeface="+mj-lt"/>
                <a:cs typeface="Arial-SGK-TV" pitchFamily="2" charset="0"/>
              </a:rPr>
              <a:t> </a:t>
            </a:r>
            <a:r>
              <a:rPr lang="vi-VN" sz="2400" b="1" dirty="0" smtClean="0">
                <a:latin typeface="+mj-lt"/>
                <a:cs typeface="Arial-SGK-TV" pitchFamily="2" charset="0"/>
              </a:rPr>
              <a:t>ngủ </a:t>
            </a:r>
            <a:r>
              <a:rPr lang="vi-VN" sz="2400" b="1" dirty="0">
                <a:latin typeface="+mj-lt"/>
                <a:cs typeface="Arial-SGK-TV" pitchFamily="2" charset="0"/>
              </a:rPr>
              <a:t>được. </a:t>
            </a:r>
            <a:r>
              <a:rPr lang="vi-VN" sz="2400" b="1" u="sng" dirty="0">
                <a:solidFill>
                  <a:srgbClr val="FF0000"/>
                </a:solidFill>
                <a:latin typeface="+mj-lt"/>
                <a:cs typeface="Arial-SGK-TV" pitchFamily="2" charset="0"/>
              </a:rPr>
              <a:t>Cậu</a:t>
            </a:r>
            <a:r>
              <a:rPr lang="vi-VN" sz="2400" b="1" dirty="0">
                <a:latin typeface="+mj-lt"/>
                <a:cs typeface="Arial-SGK-TV" pitchFamily="2" charset="0"/>
              </a:rPr>
              <a:t> vùng dậy, chạy đến nói tất cả với </a:t>
            </a:r>
            <a:r>
              <a:rPr lang="vi-VN" sz="2400" b="1" dirty="0" smtClean="0">
                <a:latin typeface="+mj-lt"/>
                <a:cs typeface="Arial-SGK-TV" pitchFamily="2" charset="0"/>
              </a:rPr>
              <a:t>bố</a:t>
            </a:r>
            <a:r>
              <a:rPr lang="en-US" sz="2400" b="1" dirty="0">
                <a:latin typeface="+mj-lt"/>
                <a:cs typeface="Arial-SGK-TV" pitchFamily="2" charset="0"/>
              </a:rPr>
              <a:t> </a:t>
            </a:r>
            <a:r>
              <a:rPr lang="vi-VN" sz="2400" b="1" dirty="0" smtClean="0">
                <a:latin typeface="+mj-lt"/>
                <a:cs typeface="Arial-SGK-TV" pitchFamily="2" charset="0"/>
              </a:rPr>
              <a:t>rồi</a:t>
            </a:r>
            <a:r>
              <a:rPr lang="en-US" sz="2400" b="1" dirty="0" smtClean="0">
                <a:latin typeface="+mj-lt"/>
                <a:cs typeface="Arial-SGK-TV" pitchFamily="2" charset="0"/>
              </a:rPr>
              <a:t> </a:t>
            </a:r>
            <a:r>
              <a:rPr lang="vi-VN" sz="2400" b="1" dirty="0" smtClean="0">
                <a:latin typeface="+mj-lt"/>
                <a:cs typeface="Arial-SGK-TV" pitchFamily="2" charset="0"/>
              </a:rPr>
              <a:t>xin </a:t>
            </a:r>
            <a:r>
              <a:rPr lang="vi-VN" sz="2400" b="1" dirty="0">
                <a:latin typeface="+mj-lt"/>
                <a:cs typeface="Arial-SGK-TV" pitchFamily="2" charset="0"/>
              </a:rPr>
              <a:t>bố tha lỗi và thả mèo vàng. </a:t>
            </a:r>
            <a:endParaRPr lang="en-US" sz="2400" b="1" dirty="0">
              <a:latin typeface="+mj-lt"/>
              <a:cs typeface="Arial-SGK-TV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66627" y="933562"/>
            <a:ext cx="29081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  <a:cs typeface="Arial-SGK-TV" pitchFamily="2" charset="0"/>
              </a:rPr>
              <a:t>a)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66627" y="406577"/>
            <a:ext cx="719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921" y="3504581"/>
            <a:ext cx="1133475" cy="1152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70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18756" y="2861346"/>
            <a:ext cx="46458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i="1" dirty="0">
                <a:latin typeface="+mj-lt"/>
                <a:cs typeface="Arial-SGK-TV" pitchFamily="2" charset="0"/>
              </a:rPr>
              <a:t>– Nắng tốt </a:t>
            </a:r>
            <a:r>
              <a:rPr lang="en-US" sz="2400" i="1" dirty="0" smtClean="0">
                <a:latin typeface="+mj-lt"/>
                <a:cs typeface="Arial-SGK-TV" pitchFamily="2" charset="0"/>
              </a:rPr>
              <a:t>                      </a:t>
            </a:r>
            <a:r>
              <a:rPr lang="vi-VN" sz="2400" i="1" dirty="0" smtClean="0">
                <a:latin typeface="+mj-lt"/>
                <a:cs typeface="Arial-SGK-TV" pitchFamily="2" charset="0"/>
              </a:rPr>
              <a:t>mưa </a:t>
            </a:r>
            <a:r>
              <a:rPr lang="vi-VN" sz="2400" i="1" dirty="0">
                <a:latin typeface="+mj-lt"/>
                <a:cs typeface="Arial-SGK-TV" pitchFamily="2" charset="0"/>
              </a:rPr>
              <a:t>tốt lúa.</a:t>
            </a:r>
            <a:r>
              <a:rPr lang="vi-VN" sz="2400" dirty="0">
                <a:latin typeface="+mj-lt"/>
                <a:cs typeface="Arial-SGK-TV" pitchFamily="2" charset="0"/>
              </a:rPr>
              <a:t> </a:t>
            </a:r>
            <a:endParaRPr lang="en-US" sz="2400" dirty="0">
              <a:latin typeface="+mj-lt"/>
              <a:cs typeface="Arial-SGK-TV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07410" y="2872649"/>
            <a:ext cx="6928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9F4F"/>
                </a:solidFill>
                <a:latin typeface="+mj-lt"/>
                <a:cs typeface="Arial-SGK-TV" pitchFamily="2" charset="0"/>
              </a:rPr>
              <a:t>dưa</a:t>
            </a:r>
            <a:endParaRPr lang="en-US" sz="2400">
              <a:solidFill>
                <a:srgbClr val="009F4F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18756" y="2247947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i="1">
                <a:latin typeface="+mj-lt"/>
                <a:cs typeface="Arial-SGK-TV" pitchFamily="2" charset="0"/>
              </a:rPr>
              <a:t>– Chậm </a:t>
            </a:r>
            <a:r>
              <a:rPr lang="vi-VN" sz="2400" i="1" smtClean="0">
                <a:latin typeface="+mj-lt"/>
                <a:cs typeface="Arial-SGK-TV" pitchFamily="2" charset="0"/>
              </a:rPr>
              <a:t>như</a:t>
            </a:r>
            <a:r>
              <a:rPr lang="en-US" sz="2400" i="1" smtClean="0">
                <a:latin typeface="+mj-lt"/>
                <a:cs typeface="Arial-SGK-TV" pitchFamily="2" charset="0"/>
              </a:rPr>
              <a:t>       .</a:t>
            </a:r>
            <a:r>
              <a:rPr lang="vi-VN" sz="2400" smtClean="0">
                <a:latin typeface="+mj-lt"/>
                <a:cs typeface="Arial-SGK-TV" pitchFamily="2" charset="0"/>
              </a:rPr>
              <a:t> </a:t>
            </a:r>
            <a:endParaRPr lang="en-US" sz="2400">
              <a:latin typeface="+mj-lt"/>
              <a:cs typeface="Arial-SGK-TV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07410" y="2917669"/>
            <a:ext cx="586668" cy="325433"/>
          </a:xfrm>
          <a:prstGeom prst="rect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14280" y="2255567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solidFill>
                  <a:srgbClr val="009F4F"/>
                </a:solidFill>
                <a:latin typeface="+mj-lt"/>
                <a:cs typeface="Arial-SGK-TV" pitchFamily="2" charset="0"/>
              </a:rPr>
              <a:t>r</a:t>
            </a:r>
            <a:r>
              <a:rPr lang="en-US" sz="2400" smtClean="0">
                <a:solidFill>
                  <a:srgbClr val="009F4F"/>
                </a:solidFill>
                <a:latin typeface="+mj-lt"/>
                <a:cs typeface="Arial-SGK-TV" pitchFamily="2" charset="0"/>
              </a:rPr>
              <a:t>ùa</a:t>
            </a:r>
            <a:endParaRPr lang="en-US" sz="2400">
              <a:solidFill>
                <a:srgbClr val="009F4F"/>
              </a:solidFill>
              <a:latin typeface="+mj-lt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6627" y="933562"/>
            <a:ext cx="6560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  <a:cs typeface="Arial-SGK-TV" pitchFamily="2" charset="0"/>
              </a:rPr>
              <a:t>b) </a:t>
            </a:r>
            <a:r>
              <a:rPr lang="en-US" sz="2400" dirty="0" err="1">
                <a:latin typeface="+mj-lt"/>
                <a:cs typeface="Arial-SGK-TV" pitchFamily="2" charset="0"/>
              </a:rPr>
              <a:t>Thi</a:t>
            </a:r>
            <a:r>
              <a:rPr lang="en-US" sz="2400" dirty="0">
                <a:latin typeface="+mj-lt"/>
                <a:cs typeface="Arial-SGK-TV" pitchFamily="2" charset="0"/>
              </a:rPr>
              <a:t> </a:t>
            </a:r>
            <a:r>
              <a:rPr lang="en-US" sz="2400" dirty="0" err="1">
                <a:latin typeface="+mj-lt"/>
                <a:cs typeface="Arial-SGK-TV" pitchFamily="2" charset="0"/>
              </a:rPr>
              <a:t>tìm</a:t>
            </a:r>
            <a:r>
              <a:rPr lang="en-US" sz="2400" dirty="0">
                <a:latin typeface="+mj-lt"/>
                <a:cs typeface="Arial-SGK-TV" pitchFamily="2" charset="0"/>
              </a:rPr>
              <a:t> </a:t>
            </a:r>
            <a:r>
              <a:rPr lang="en-US" sz="2400" dirty="0" err="1">
                <a:latin typeface="+mj-lt"/>
                <a:cs typeface="Arial-SGK-TV" pitchFamily="2" charset="0"/>
              </a:rPr>
              <a:t>từ</a:t>
            </a:r>
            <a:r>
              <a:rPr lang="en-US" sz="2400" dirty="0">
                <a:latin typeface="+mj-lt"/>
                <a:cs typeface="Arial-SGK-TV" pitchFamily="2" charset="0"/>
              </a:rPr>
              <a:t> </a:t>
            </a:r>
            <a:r>
              <a:rPr lang="en-US" sz="2400" dirty="0" err="1">
                <a:latin typeface="+mj-lt"/>
                <a:cs typeface="Arial-SGK-TV" pitchFamily="2" charset="0"/>
              </a:rPr>
              <a:t>cho</a:t>
            </a:r>
            <a:r>
              <a:rPr lang="en-US" sz="2400" dirty="0">
                <a:latin typeface="+mj-lt"/>
                <a:cs typeface="Arial-SGK-TV" pitchFamily="2" charset="0"/>
              </a:rPr>
              <a:t> ô </a:t>
            </a:r>
            <a:r>
              <a:rPr lang="en-US" sz="2400" dirty="0" err="1">
                <a:latin typeface="+mj-lt"/>
                <a:cs typeface="Arial-SGK-TV" pitchFamily="2" charset="0"/>
              </a:rPr>
              <a:t>trống</a:t>
            </a:r>
            <a:r>
              <a:rPr lang="en-US" sz="2400" dirty="0">
                <a:latin typeface="+mj-lt"/>
                <a:cs typeface="Arial-SGK-TV" pitchFamily="2" charset="0"/>
              </a:rPr>
              <a:t> </a:t>
            </a:r>
            <a:r>
              <a:rPr lang="en-US" sz="2400" dirty="0" err="1">
                <a:latin typeface="+mj-lt"/>
                <a:cs typeface="Arial-SGK-TV" pitchFamily="2" charset="0"/>
              </a:rPr>
              <a:t>trong</a:t>
            </a:r>
            <a:r>
              <a:rPr lang="en-US" sz="2400" dirty="0">
                <a:latin typeface="+mj-lt"/>
                <a:cs typeface="Arial-SGK-TV" pitchFamily="2" charset="0"/>
              </a:rPr>
              <a:t> </a:t>
            </a:r>
            <a:r>
              <a:rPr lang="en-US" sz="2400" dirty="0" err="1">
                <a:latin typeface="+mj-lt"/>
                <a:cs typeface="Arial-SGK-TV" pitchFamily="2" charset="0"/>
              </a:rPr>
              <a:t>câu</a:t>
            </a:r>
            <a:r>
              <a:rPr lang="en-US" sz="2400" dirty="0">
                <a:latin typeface="+mj-lt"/>
                <a:cs typeface="Arial-SGK-TV" pitchFamily="2" charset="0"/>
              </a:rPr>
              <a:t> (</a:t>
            </a:r>
            <a:r>
              <a:rPr lang="en-US" sz="2400" dirty="0" err="1">
                <a:latin typeface="+mj-lt"/>
                <a:cs typeface="Arial-SGK-TV" pitchFamily="2" charset="0"/>
              </a:rPr>
              <a:t>chọn</a:t>
            </a:r>
            <a:r>
              <a:rPr lang="en-US" sz="2400" dirty="0">
                <a:latin typeface="+mj-lt"/>
                <a:cs typeface="Arial-SGK-TV" pitchFamily="2" charset="0"/>
              </a:rPr>
              <a:t> 1 </a:t>
            </a:r>
            <a:r>
              <a:rPr lang="en-US" sz="2400" dirty="0" err="1">
                <a:latin typeface="+mj-lt"/>
                <a:cs typeface="Arial-SGK-TV" pitchFamily="2" charset="0"/>
              </a:rPr>
              <a:t>hoặc</a:t>
            </a:r>
            <a:r>
              <a:rPr lang="en-US" sz="2400" dirty="0">
                <a:latin typeface="+mj-lt"/>
                <a:cs typeface="Arial-SGK-TV" pitchFamily="2" charset="0"/>
              </a:rPr>
              <a:t> 2). </a:t>
            </a:r>
            <a:endParaRPr lang="en-US" sz="2400" i="1" dirty="0">
              <a:latin typeface="+mj-lt"/>
              <a:cs typeface="Arial-SGK-TV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6627" y="406577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+mj-lt"/>
                <a:cs typeface="Arial-SGK-TV" pitchFamily="2" charset="0"/>
              </a:rPr>
              <a:t>Viết</a:t>
            </a:r>
            <a:endParaRPr lang="en-US" sz="2400" b="1" dirty="0">
              <a:latin typeface="+mj-lt"/>
              <a:cs typeface="Arial-SGK-TV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42692" y="1593464"/>
            <a:ext cx="3228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+mj-lt"/>
                <a:cs typeface="Arial-SGK-TV" pitchFamily="2" charset="0"/>
              </a:rPr>
              <a:t>(1) Từ bắt đầu bằng </a:t>
            </a:r>
            <a:r>
              <a:rPr lang="en-US" sz="2400" i="1">
                <a:latin typeface="+mj-lt"/>
                <a:cs typeface="Arial-SGK-TV" pitchFamily="2" charset="0"/>
              </a:rPr>
              <a:t>r</a:t>
            </a:r>
            <a:r>
              <a:rPr lang="en-US" sz="2400">
                <a:latin typeface="+mj-lt"/>
                <a:cs typeface="Arial-SGK-TV" pitchFamily="2" charset="0"/>
              </a:rPr>
              <a:t>, </a:t>
            </a:r>
            <a:r>
              <a:rPr lang="en-US" sz="2400" i="1">
                <a:latin typeface="+mj-lt"/>
                <a:cs typeface="Arial-SGK-TV" pitchFamily="2" charset="0"/>
              </a:rPr>
              <a:t>d</a:t>
            </a:r>
            <a:r>
              <a:rPr lang="en-US" sz="2400">
                <a:latin typeface="+mj-lt"/>
                <a:cs typeface="Arial-SGK-TV" pitchFamily="2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3675351" y="2356663"/>
            <a:ext cx="251460" cy="251460"/>
          </a:xfrm>
          <a:prstGeom prst="rect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580193" y="3860185"/>
            <a:ext cx="39836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+mj-lt"/>
                <a:cs typeface="Arial-SGK-TV" pitchFamily="2" charset="0"/>
              </a:rPr>
              <a:t>Viết các từ tìm được vào vở. </a:t>
            </a:r>
            <a:endParaRPr lang="en-US" sz="2400" dirty="0" smtClean="0">
              <a:latin typeface="+mj-lt"/>
              <a:cs typeface="Arial-SGK-TV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803" y="2183989"/>
            <a:ext cx="1011651" cy="5393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892" y="2839882"/>
            <a:ext cx="851641" cy="656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81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0" grpId="0" animBg="1"/>
      <p:bldP spid="10" grpId="1" animBg="1"/>
      <p:bldP spid="2" grpId="0"/>
      <p:bldP spid="9" grpId="0" animBg="1"/>
      <p:bldP spid="9" grpId="1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66627" y="933562"/>
            <a:ext cx="6613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2).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6627" y="406577"/>
            <a:ext cx="7198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0535" y="1559171"/>
            <a:ext cx="31815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Từ bắt đầu bằng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Chậm </a:t>
            </a:r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vi-VN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Nhanh như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vi-VN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1019" y="3864633"/>
            <a:ext cx="36847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 </a:t>
            </a:r>
            <a:r>
              <a:rPr lang="vi-V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từ tìm được vào vở.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90754" y="2756639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9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endParaRPr lang="en-US" sz="2400">
              <a:solidFill>
                <a:srgbClr val="009F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490754" y="2850438"/>
            <a:ext cx="472139" cy="277470"/>
          </a:xfrm>
          <a:prstGeom prst="rect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365024" y="2204380"/>
            <a:ext cx="595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smtClean="0">
                <a:solidFill>
                  <a:srgbClr val="009F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sên</a:t>
            </a:r>
            <a:endParaRPr lang="en-US" sz="2400">
              <a:solidFill>
                <a:srgbClr val="009F4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3365024" y="2305476"/>
            <a:ext cx="595035" cy="271296"/>
          </a:xfrm>
          <a:prstGeom prst="rect">
            <a:avLst/>
          </a:prstGeom>
          <a:solidFill>
            <a:srgbClr val="009F4F"/>
          </a:solidFill>
          <a:ln>
            <a:solidFill>
              <a:srgbClr val="009F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0151" y="2084462"/>
            <a:ext cx="743110" cy="54700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692" y="2576771"/>
            <a:ext cx="815247" cy="73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46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9" grpId="0" animBg="1"/>
      <p:bldP spid="19" grpId="1" animBg="1"/>
      <p:bldP spid="21" grpId="0" animBg="1"/>
      <p:bldP spid="21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56425"/>
            <a:ext cx="714375" cy="7143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66627" y="929209"/>
            <a:ext cx="5618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Đóng vai bạn Minh Quân nói lời xin lỗi bố.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66627" y="406576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1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Point Star 1">
            <a:hlinkClick r:id="rId2" action="ppaction://hlinkfile"/>
          </p:cNvPr>
          <p:cNvSpPr/>
          <p:nvPr/>
        </p:nvSpPr>
        <p:spPr>
          <a:xfrm>
            <a:off x="1542197" y="655093"/>
            <a:ext cx="5732060" cy="4394579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715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" y="0"/>
            <a:ext cx="9134475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3852" y="984068"/>
            <a:ext cx="10679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4000" b="1" dirty="0" smtClean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8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24A</a:t>
            </a:r>
            <a:endParaRPr lang="en-US" sz="40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8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7437" y="3115305"/>
            <a:ext cx="58618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err="1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7200" b="1" dirty="0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7200" b="1" dirty="0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 smtClean="0">
                <a:solidFill>
                  <a:srgbClr val="F370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endParaRPr lang="en-US" sz="7200" b="1" dirty="0">
              <a:solidFill>
                <a:srgbClr val="F3702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262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328" y="232012"/>
            <a:ext cx="4961343" cy="608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3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" y="8761"/>
            <a:ext cx="9140949" cy="684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1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214" y="4123755"/>
            <a:ext cx="3281342" cy="23759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044" y="940222"/>
            <a:ext cx="6622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Kể cho bạn nghe về một con vật nuôi trong nhà mà 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 yêu 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thích.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5" y="1766754"/>
            <a:ext cx="3261360" cy="23614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474" y="1643513"/>
            <a:ext cx="3425398" cy="248024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682388" y="1869743"/>
            <a:ext cx="250656" cy="4913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060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những con mèo dễ thương nhất thế giới – Hình ảnh mèo con | Cute  cat wallpaper, Kittens cutest, Cats and kitte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54592"/>
            <a:ext cx="4618393" cy="342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ình ảnh con mèo - Những hình ảnh con mèo đẹp dễ thương nhấ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393" y="0"/>
            <a:ext cx="4525607" cy="337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op 33+ Hình Ảnh Mèo Ngầu, Ảnh Mèo Cool Cute Hài Hướ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0998"/>
            <a:ext cx="4618392" cy="361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ình ảnh Con Mèo đáng Yê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392" y="3370997"/>
            <a:ext cx="4525608" cy="361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2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214" y="4123755"/>
            <a:ext cx="3281342" cy="23759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044" y="940222"/>
            <a:ext cx="6622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5" y="1766754"/>
            <a:ext cx="3261360" cy="23614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474" y="1643513"/>
            <a:ext cx="3425398" cy="248024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5281684" y="1983190"/>
            <a:ext cx="250656" cy="4913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475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iống chó/mè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5534"/>
            <a:ext cx="9034817" cy="6953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69995" y="0"/>
            <a:ext cx="4940490" cy="1132764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7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214" y="4123755"/>
            <a:ext cx="3281342" cy="23759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8" y="67497"/>
            <a:ext cx="714375" cy="71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3044" y="390189"/>
            <a:ext cx="15872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33044" y="940222"/>
            <a:ext cx="6622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35" y="1766754"/>
            <a:ext cx="3261360" cy="236146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474" y="1643513"/>
            <a:ext cx="3425398" cy="248024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098043" y="4621782"/>
            <a:ext cx="250656" cy="49132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141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ác loại cá cảnh đẹp nhất khiến những người yêu cá mê tí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330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Gọi tên 7 loại cá cảnh đẹp - dễ nuôi - hợp phong thủy mang tài lộc vào nhà  - Giải trí mỗi ngà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0"/>
            <a:ext cx="4381500" cy="330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Top 12 Loại Cá Cảnh Đẹp - Độc Dành Cho Giới Sành Chơi Cá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02759"/>
            <a:ext cx="4762500" cy="355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Top 10 Loài cá cảnh nước ngọt dễ nuôi phù hợp với người mới bắt đầu. -  Toplist.v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1" y="3302758"/>
            <a:ext cx="4381500" cy="3555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282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147" y="67497"/>
            <a:ext cx="714375" cy="714375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52199" y="406578"/>
            <a:ext cx="6976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199" y="1493600"/>
            <a:ext cx="3324237" cy="24122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860" y="1448910"/>
            <a:ext cx="3446467" cy="24503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158" y="3838263"/>
            <a:ext cx="3441169" cy="25622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73732" y="902233"/>
            <a:ext cx="1305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err="1" smtClean="0">
                <a:solidFill>
                  <a:srgbClr val="128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i="1" dirty="0" smtClean="0">
                <a:solidFill>
                  <a:srgbClr val="128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128AC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lỗi</a:t>
            </a:r>
            <a:endParaRPr lang="en-US" sz="2400" b="1" i="1" dirty="0">
              <a:solidFill>
                <a:srgbClr val="128AC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38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83&quot;/&gt;&lt;/object&gt;&lt;object type=&quot;3&quot; unique_id=&quot;10005&quot;&gt;&lt;property id=&quot;20148&quot; value=&quot;5&quot;/&gt;&lt;property id=&quot;20300&quot; value=&quot;Slide 3&quot;/&gt;&lt;property id=&quot;20307&quot; value=&quot;261&quot;/&gt;&lt;/object&gt;&lt;object type=&quot;3&quot; unique_id=&quot;10006&quot;&gt;&lt;property id=&quot;20148&quot; value=&quot;5&quot;/&gt;&lt;property id=&quot;20300&quot; value=&quot;Slide 4&quot;/&gt;&lt;property id=&quot;20307&quot; value=&quot;285&quot;/&gt;&lt;/object&gt;&lt;object type=&quot;3&quot; unique_id=&quot;10007&quot;&gt;&lt;property id=&quot;20148&quot; value=&quot;5&quot;/&gt;&lt;property id=&quot;20300&quot; value=&quot;Slide 5&quot;/&gt;&lt;property id=&quot;20307&quot; value=&quot;286&quot;/&gt;&lt;/object&gt;&lt;object type=&quot;3&quot; unique_id=&quot;10008&quot;&gt;&lt;property id=&quot;20148&quot; value=&quot;5&quot;/&gt;&lt;property id=&quot;20300&quot; value=&quot;Slide 6&quot;/&gt;&lt;property id=&quot;20307&quot; value=&quot;287&quot;/&gt;&lt;/object&gt;&lt;object type=&quot;3&quot; unique_id=&quot;10009&quot;&gt;&lt;property id=&quot;20148&quot; value=&quot;5&quot;/&gt;&lt;property id=&quot;20300&quot; value=&quot;Slide 7&quot;/&gt;&lt;property id=&quot;20307&quot; value=&quot;293&quot;/&gt;&lt;/object&gt;&lt;object type=&quot;3&quot; unique_id=&quot;10010&quot;&gt;&lt;property id=&quot;20148&quot; value=&quot;5&quot;/&gt;&lt;property id=&quot;20300&quot; value=&quot;Slide 8&quot;/&gt;&lt;property id=&quot;20307&quot; value=&quot;288&quot;/&gt;&lt;/object&gt;&lt;object type=&quot;3&quot; unique_id=&quot;10011&quot;&gt;&lt;property id=&quot;20148&quot; value=&quot;5&quot;/&gt;&lt;property id=&quot;20300&quot; value=&quot;Slide 9&quot;/&gt;&lt;property id=&quot;20307&quot; value=&quot;272&quot;/&gt;&lt;/object&gt;&lt;object type=&quot;3&quot; unique_id=&quot;10015&quot;&gt;&lt;property id=&quot;20148&quot; value=&quot;5&quot;/&gt;&lt;property id=&quot;20300&quot; value=&quot;Slide 11&quot;/&gt;&lt;property id=&quot;20307&quot; value=&quot;291&quot;/&gt;&lt;/object&gt;&lt;object type=&quot;3&quot; unique_id=&quot;10016&quot;&gt;&lt;property id=&quot;20148&quot; value=&quot;5&quot;/&gt;&lt;property id=&quot;20300&quot; value=&quot;Slide 12&quot;/&gt;&lt;property id=&quot;20307&quot; value=&quot;271&quot;/&gt;&lt;/object&gt;&lt;object type=&quot;3&quot; unique_id=&quot;10017&quot;&gt;&lt;property id=&quot;20148&quot; value=&quot;5&quot;/&gt;&lt;property id=&quot;20300&quot; value=&quot;Slide 14&quot;/&gt;&lt;property id=&quot;20307&quot; value=&quot;267&quot;/&gt;&lt;/object&gt;&lt;object type=&quot;3&quot; unique_id=&quot;10019&quot;&gt;&lt;property id=&quot;20148&quot; value=&quot;5&quot;/&gt;&lt;property id=&quot;20300&quot; value=&quot;Slide 15&quot;/&gt;&lt;property id=&quot;20307&quot; value=&quot;292&quot;/&gt;&lt;/object&gt;&lt;object type=&quot;3&quot; unique_id=&quot;10020&quot;&gt;&lt;property id=&quot;20148&quot; value=&quot;5&quot;/&gt;&lt;property id=&quot;20300&quot; value=&quot;Slide 16&quot;/&gt;&lt;property id=&quot;20307&quot; value=&quot;278&quot;/&gt;&lt;/object&gt;&lt;object type=&quot;3&quot; unique_id=&quot;10021&quot;&gt;&lt;property id=&quot;20148&quot; value=&quot;5&quot;/&gt;&lt;property id=&quot;20300&quot; value=&quot;Slide 17&quot;/&gt;&lt;property id=&quot;20307&quot; value=&quot;284&quot;/&gt;&lt;/object&gt;&lt;object type=&quot;3&quot; unique_id=&quot;10022&quot;&gt;&lt;property id=&quot;20148&quot; value=&quot;5&quot;/&gt;&lt;property id=&quot;20300&quot; value=&quot;Slide 18&quot;/&gt;&lt;property id=&quot;20307&quot; value=&quot;270&quot;/&gt;&lt;/object&gt;&lt;object type=&quot;3&quot; unique_id=&quot;10023&quot;&gt;&lt;property id=&quot;20148&quot; value=&quot;5&quot;/&gt;&lt;property id=&quot;20300&quot; value=&quot;Slide 21&quot;/&gt;&lt;property id=&quot;20307&quot; value=&quot;257&quot;/&gt;&lt;/object&gt;&lt;object type=&quot;3&quot; unique_id=&quot;10285&quot;&gt;&lt;property id=&quot;20148&quot; value=&quot;5&quot;/&gt;&lt;property id=&quot;20300&quot; value=&quot;Slide 10&quot;/&gt;&lt;property id=&quot;20307&quot; value=&quot;294&quot;/&gt;&lt;/object&gt;&lt;object type=&quot;3&quot; unique_id=&quot;10286&quot;&gt;&lt;property id=&quot;20148&quot; value=&quot;5&quot;/&gt;&lt;property id=&quot;20300&quot; value=&quot;Slide 13&quot;/&gt;&lt;property id=&quot;20307&quot; value=&quot;295&quot;/&gt;&lt;/object&gt;&lt;object type=&quot;3&quot; unique_id=&quot;10287&quot;&gt;&lt;property id=&quot;20148&quot; value=&quot;5&quot;/&gt;&lt;property id=&quot;20300&quot; value=&quot;Slide 20&quot;/&gt;&lt;property id=&quot;20307&quot; value=&quot;296&quot;/&gt;&lt;/object&gt;&lt;object type=&quot;3&quot; unique_id=&quot;10402&quot;&gt;&lt;property id=&quot;20148&quot; value=&quot;5&quot;/&gt;&lt;property id=&quot;20300&quot; value=&quot;Slide 19&quot;/&gt;&lt;property id=&quot;20307&quot; value=&quot;297&quot;/&gt;&lt;/object&gt;&lt;/object&gt;&lt;object type=&quot;8&quot; unique_id=&quot;1004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1594</TotalTime>
  <Words>671</Words>
  <Application>Microsoft Office PowerPoint</Application>
  <PresentationFormat>On-screen Show (4:3)</PresentationFormat>
  <Paragraphs>63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Arial-SGK-TV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HuyenTT</dc:creator>
  <cp:lastModifiedBy>MTBA</cp:lastModifiedBy>
  <cp:revision>102</cp:revision>
  <dcterms:created xsi:type="dcterms:W3CDTF">2019-11-27T07:37:57Z</dcterms:created>
  <dcterms:modified xsi:type="dcterms:W3CDTF">2021-03-02T05:39:11Z</dcterms:modified>
</cp:coreProperties>
</file>